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7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9" r:id="rId9"/>
    <p:sldId id="267" r:id="rId10"/>
    <p:sldId id="27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5F56"/>
    <a:srgbClr val="E34DE8"/>
    <a:srgbClr val="F2862E"/>
    <a:srgbClr val="E08DE3"/>
    <a:srgbClr val="CFB595"/>
    <a:srgbClr val="F1ECFE"/>
    <a:srgbClr val="420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9B3DE5-08AD-4218-B192-8CB0268021FD}" v="38" dt="2024-09-04T21:16:20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4A01F-1DE1-44C8-A645-CE21EAAF9BDF}" type="doc">
      <dgm:prSet loTypeId="urn:microsoft.com/office/officeart/2005/8/layout/hProcess4" loCatId="process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75964B1-1920-4CCC-AB17-BB80E6C79B3B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b="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Data Cleaning: </a:t>
          </a:r>
        </a:p>
      </dgm:t>
    </dgm:pt>
    <dgm:pt modelId="{2F2EA032-6CE6-4F32-8AA1-22D3BD9CAAB8}" type="parTrans" cxnId="{5CF3764E-F966-435E-B57C-3DE2D5F7E31E}">
      <dgm:prSet/>
      <dgm:spPr/>
      <dgm:t>
        <a:bodyPr/>
        <a:lstStyle/>
        <a:p>
          <a:endParaRPr lang="en-US"/>
        </a:p>
      </dgm:t>
    </dgm:pt>
    <dgm:pt modelId="{70D48625-CC29-4DF8-A9A8-0ECF1AB87CF7}" type="sibTrans" cxnId="{5CF3764E-F966-435E-B57C-3DE2D5F7E31E}">
      <dgm:prSet/>
      <dgm:spPr/>
      <dgm:t>
        <a:bodyPr/>
        <a:lstStyle/>
        <a:p>
          <a:endParaRPr lang="en-US"/>
        </a:p>
      </dgm:t>
    </dgm:pt>
    <dgm:pt modelId="{D08A34F3-1225-4E8F-90F8-408F130FB0CA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b="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Customer </a:t>
          </a:r>
          <a:r>
            <a:rPr lang="en-US" b="0" dirty="0">
              <a:solidFill>
                <a:schemeClr val="bg1"/>
              </a:solidFill>
              <a:latin typeface="calibri light"/>
              <a:ea typeface="Calibri Light"/>
              <a:cs typeface="Calibri Light"/>
            </a:rPr>
            <a:t>Segmentation</a:t>
          </a:r>
          <a:endParaRPr lang="en-US" b="0" dirty="0">
            <a:solidFill>
              <a:schemeClr val="bg1"/>
            </a:solidFill>
            <a:latin typeface="calibri light"/>
            <a:ea typeface="Calibri"/>
            <a:cs typeface="Times New Roman"/>
          </a:endParaRPr>
        </a:p>
      </dgm:t>
    </dgm:pt>
    <dgm:pt modelId="{EE27C51D-522F-463A-99F2-BEE0F3B23C4D}" type="parTrans" cxnId="{51742773-092E-446F-9A95-A6E65C19124F}">
      <dgm:prSet/>
      <dgm:spPr/>
      <dgm:t>
        <a:bodyPr/>
        <a:lstStyle/>
        <a:p>
          <a:endParaRPr lang="en-US"/>
        </a:p>
      </dgm:t>
    </dgm:pt>
    <dgm:pt modelId="{587DA05B-1ACB-4B22-B772-0C5FCF440AE4}" type="sibTrans" cxnId="{51742773-092E-446F-9A95-A6E65C19124F}">
      <dgm:prSet/>
      <dgm:spPr/>
      <dgm:t>
        <a:bodyPr/>
        <a:lstStyle/>
        <a:p>
          <a:endParaRPr lang="en-US"/>
        </a:p>
      </dgm:t>
    </dgm:pt>
    <dgm:pt modelId="{127953D9-A54D-4A86-9BA2-2271A6F92964}">
      <dgm:prSet phldr="0"/>
      <dgm:spPr/>
      <dgm:t>
        <a:bodyPr/>
        <a:lstStyle/>
        <a:p>
          <a:pPr rtl="0"/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Cleans data using </a:t>
          </a:r>
          <a:r>
            <a:rPr lang="en-US" b="0" i="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b="0" i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(find and replace, split, transpose, pivot/unpivot)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to handle missing values, data type inconsistencies, and outliers. Connects tables with relationships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(one-to-many, many-to-many).</a:t>
          </a:r>
          <a:r>
            <a:rPr lang="en-US" b="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b="0" dirty="0">
              <a:solidFill>
                <a:schemeClr val="tx1"/>
              </a:solidFill>
              <a:latin typeface="calibri light"/>
              <a:ea typeface="Calibri"/>
              <a:cs typeface="Calibri"/>
            </a:rPr>
            <a:t>Duration: February 2024 to July 2024</a:t>
          </a:r>
          <a:endParaRPr lang="en-US" b="0" dirty="0">
            <a:solidFill>
              <a:schemeClr val="tx1"/>
            </a:solidFill>
            <a:latin typeface="calibri light"/>
            <a:ea typeface="Calibri Light"/>
            <a:cs typeface="Calibri Light"/>
          </a:endParaRPr>
        </a:p>
      </dgm:t>
    </dgm:pt>
    <dgm:pt modelId="{F7119688-5AB9-4CAE-8CD0-FA0430C72FFE}" type="parTrans" cxnId="{E5F6AD29-0914-49BC-B152-DF822C13C199}">
      <dgm:prSet/>
      <dgm:spPr/>
      <dgm:t>
        <a:bodyPr/>
        <a:lstStyle/>
        <a:p>
          <a:endParaRPr lang="en-US"/>
        </a:p>
      </dgm:t>
    </dgm:pt>
    <dgm:pt modelId="{EFF7771C-04D5-46BD-92E9-731F39216EC5}" type="sibTrans" cxnId="{E5F6AD29-0914-49BC-B152-DF822C13C199}">
      <dgm:prSet/>
      <dgm:spPr/>
      <dgm:t>
        <a:bodyPr/>
        <a:lstStyle/>
        <a:p>
          <a:endParaRPr lang="en-US"/>
        </a:p>
      </dgm:t>
    </dgm:pt>
    <dgm:pt modelId="{59E1CA78-17D8-4EC0-8844-C1D6A53EA28C}">
      <dgm:prSet phldr="0"/>
      <dgm:spPr/>
      <dgm:t>
        <a:bodyPr/>
        <a:lstStyle/>
        <a:p>
          <a:pPr algn="l" rtl="0">
            <a:lnSpc>
              <a:spcPct val="90000"/>
            </a:lnSpc>
          </a:pPr>
          <a:r>
            <a:rPr lang="en-US" b="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 </a:t>
          </a:r>
          <a:r>
            <a:rPr lang="en-US" b="0" dirty="0">
              <a:solidFill>
                <a:schemeClr val="bg1"/>
              </a:solidFill>
              <a:latin typeface="calibri light"/>
              <a:ea typeface="calibri light"/>
              <a:cs typeface="calibri light"/>
            </a:rPr>
            <a:t>Factors Impacting Orders </a:t>
          </a:r>
        </a:p>
      </dgm:t>
    </dgm:pt>
    <dgm:pt modelId="{3E0E1782-A06C-4A28-B0F5-B693B7CC43ED}" type="parTrans" cxnId="{47FDFD32-7C53-4F40-BF0D-739840DB9595}">
      <dgm:prSet/>
      <dgm:spPr/>
      <dgm:t>
        <a:bodyPr/>
        <a:lstStyle/>
        <a:p>
          <a:endParaRPr lang="en-US"/>
        </a:p>
      </dgm:t>
    </dgm:pt>
    <dgm:pt modelId="{7ABA4854-F089-469E-BBEE-E86D0D84213D}" type="sibTrans" cxnId="{47FDFD32-7C53-4F40-BF0D-739840DB9595}">
      <dgm:prSet/>
      <dgm:spPr/>
      <dgm:t>
        <a:bodyPr/>
        <a:lstStyle/>
        <a:p>
          <a:endParaRPr lang="en-US"/>
        </a:p>
      </dgm:t>
    </dgm:pt>
    <dgm:pt modelId="{908517C7-AD38-47DD-A658-E40D0DFE5D26}">
      <dgm:prSet phldr="0"/>
      <dgm:spPr/>
      <dgm:t>
        <a:bodyPr/>
        <a:lstStyle/>
        <a:p>
          <a:pPr algn="l">
            <a:lnSpc>
              <a:spcPct val="100000"/>
            </a:lnSpc>
          </a:pPr>
          <a:r>
            <a:rPr lang="en-US" b="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I conducted item analysis to identify 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best and worst-selling items, along with popular combos.</a:t>
          </a:r>
        </a:p>
      </dgm:t>
    </dgm:pt>
    <dgm:pt modelId="{5A9853B4-EB35-4CCC-99F6-CF3D33E4EC35}" type="parTrans" cxnId="{757009E5-C201-4F3F-82F6-B6B2CD302EA3}">
      <dgm:prSet/>
      <dgm:spPr/>
      <dgm:t>
        <a:bodyPr/>
        <a:lstStyle/>
        <a:p>
          <a:endParaRPr lang="en-US"/>
        </a:p>
      </dgm:t>
    </dgm:pt>
    <dgm:pt modelId="{85F51891-2B7C-494D-99CE-1CEA208F192F}" type="sibTrans" cxnId="{757009E5-C201-4F3F-82F6-B6B2CD302EA3}">
      <dgm:prSet/>
      <dgm:spPr/>
      <dgm:t>
        <a:bodyPr/>
        <a:lstStyle/>
        <a:p>
          <a:endParaRPr lang="en-US"/>
        </a:p>
      </dgm:t>
    </dgm:pt>
    <dgm:pt modelId="{EB29FB27-0E66-46F9-A32F-6399311A01FD}">
      <dgm:prSet phldr="0"/>
      <dgm:spPr/>
      <dgm:t>
        <a:bodyPr/>
        <a:lstStyle/>
        <a:p>
          <a:pPr algn="l" rtl="0">
            <a:lnSpc>
              <a:spcPct val="100000"/>
            </a:lnSpc>
          </a:pPr>
          <a:r>
            <a:rPr lang="en-US" b="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I 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compared current prices</a:t>
          </a:r>
          <a:r>
            <a:rPr lang="en-US" b="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with market rates </a:t>
          </a:r>
          <a:r>
            <a:rPr lang="en-US" b="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by collecting relevant data and also I analyzed customer feedback by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identifying top recurring words.</a:t>
          </a:r>
        </a:p>
      </dgm:t>
    </dgm:pt>
    <dgm:pt modelId="{D339203D-6169-4DDE-9D63-F68325B431DF}" type="parTrans" cxnId="{C1E7E8C1-567F-4BEE-8ED5-CEFD4751F2DC}">
      <dgm:prSet/>
      <dgm:spPr/>
      <dgm:t>
        <a:bodyPr/>
        <a:lstStyle/>
        <a:p>
          <a:endParaRPr lang="en-US"/>
        </a:p>
      </dgm:t>
    </dgm:pt>
    <dgm:pt modelId="{CD0A1E64-3AD5-40BB-97F3-17F574C24E1A}" type="sibTrans" cxnId="{C1E7E8C1-567F-4BEE-8ED5-CEFD4751F2DC}">
      <dgm:prSet/>
      <dgm:spPr/>
      <dgm:t>
        <a:bodyPr/>
        <a:lstStyle/>
        <a:p>
          <a:endParaRPr lang="en-US"/>
        </a:p>
      </dgm:t>
    </dgm:pt>
    <dgm:pt modelId="{DA60002D-E259-4EB2-91F0-06108EE27572}">
      <dgm:prSet phldr="0"/>
      <dgm:spPr/>
      <dgm:t>
        <a:bodyPr/>
        <a:lstStyle/>
        <a:p>
          <a:pPr rtl="0"/>
          <a:r>
            <a:rPr lang="en-US" b="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I categorized customers using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RFM analysis </a:t>
          </a:r>
          <a:r>
            <a:rPr lang="en-US" b="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by calculating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recency (last purchase date), frequency (number of purchases), and monetary value (total spending).</a:t>
          </a:r>
          <a:r>
            <a:rPr lang="en-US" b="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 These values were binned into a score range of 1-4, averaged, and used to create customer segments like </a:t>
          </a:r>
          <a:r>
            <a:rPr lang="en-US" b="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Loyal, Champions and At-Risk.</a:t>
          </a:r>
        </a:p>
      </dgm:t>
    </dgm:pt>
    <dgm:pt modelId="{A3C255BC-0AD8-41BE-B08D-5DD2D1BB1447}" type="parTrans" cxnId="{CD21F37E-D927-4E17-8D26-4B3770DB1C8D}">
      <dgm:prSet/>
      <dgm:spPr/>
    </dgm:pt>
    <dgm:pt modelId="{78A65BF8-6953-4CA7-A588-7AF011FA4493}" type="sibTrans" cxnId="{CD21F37E-D927-4E17-8D26-4B3770DB1C8D}">
      <dgm:prSet/>
      <dgm:spPr/>
    </dgm:pt>
    <dgm:pt modelId="{C3D96FFC-5BA6-45BC-A13E-605CB18973F9}" type="pres">
      <dgm:prSet presAssocID="{E634A01F-1DE1-44C8-A645-CE21EAAF9BDF}" presName="Name0" presStyleCnt="0">
        <dgm:presLayoutVars>
          <dgm:dir/>
          <dgm:animLvl val="lvl"/>
          <dgm:resizeHandles val="exact"/>
        </dgm:presLayoutVars>
      </dgm:prSet>
      <dgm:spPr/>
    </dgm:pt>
    <dgm:pt modelId="{1855F7D9-5540-4C10-8D4D-DEAA850212F9}" type="pres">
      <dgm:prSet presAssocID="{E634A01F-1DE1-44C8-A645-CE21EAAF9BDF}" presName="tSp" presStyleCnt="0"/>
      <dgm:spPr/>
    </dgm:pt>
    <dgm:pt modelId="{33E2D996-D14E-4351-9096-5DE35F26B766}" type="pres">
      <dgm:prSet presAssocID="{E634A01F-1DE1-44C8-A645-CE21EAAF9BDF}" presName="bSp" presStyleCnt="0"/>
      <dgm:spPr/>
    </dgm:pt>
    <dgm:pt modelId="{2DF431BF-77F8-44BE-8F0D-D0CDF294F82A}" type="pres">
      <dgm:prSet presAssocID="{E634A01F-1DE1-44C8-A645-CE21EAAF9BDF}" presName="process" presStyleCnt="0"/>
      <dgm:spPr/>
    </dgm:pt>
    <dgm:pt modelId="{CE88742E-DBBE-48B8-954C-A3206EEA46FE}" type="pres">
      <dgm:prSet presAssocID="{075964B1-1920-4CCC-AB17-BB80E6C79B3B}" presName="composite1" presStyleCnt="0"/>
      <dgm:spPr/>
    </dgm:pt>
    <dgm:pt modelId="{9EF26687-B55B-4CA4-A259-8AE07324EFC6}" type="pres">
      <dgm:prSet presAssocID="{075964B1-1920-4CCC-AB17-BB80E6C79B3B}" presName="dummyNode1" presStyleLbl="node1" presStyleIdx="0" presStyleCnt="3"/>
      <dgm:spPr/>
    </dgm:pt>
    <dgm:pt modelId="{2414989F-E8D1-4976-97B7-84D424C22E46}" type="pres">
      <dgm:prSet presAssocID="{075964B1-1920-4CCC-AB17-BB80E6C79B3B}" presName="childNode1" presStyleLbl="bgAcc1" presStyleIdx="0" presStyleCnt="3">
        <dgm:presLayoutVars>
          <dgm:bulletEnabled val="1"/>
        </dgm:presLayoutVars>
      </dgm:prSet>
      <dgm:spPr/>
    </dgm:pt>
    <dgm:pt modelId="{DDFA8FF0-AB74-49D2-9CAA-B8E13361CFCA}" type="pres">
      <dgm:prSet presAssocID="{075964B1-1920-4CCC-AB17-BB80E6C79B3B}" presName="childNode1tx" presStyleLbl="bgAcc1" presStyleIdx="0" presStyleCnt="3">
        <dgm:presLayoutVars>
          <dgm:bulletEnabled val="1"/>
        </dgm:presLayoutVars>
      </dgm:prSet>
      <dgm:spPr/>
    </dgm:pt>
    <dgm:pt modelId="{97657251-E67B-4302-A569-3D19F710F2EF}" type="pres">
      <dgm:prSet presAssocID="{075964B1-1920-4CCC-AB17-BB80E6C79B3B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3E33EF86-C7AB-4569-B792-A0D36F24EB7A}" type="pres">
      <dgm:prSet presAssocID="{075964B1-1920-4CCC-AB17-BB80E6C79B3B}" presName="connSite1" presStyleCnt="0"/>
      <dgm:spPr/>
    </dgm:pt>
    <dgm:pt modelId="{92443ABA-ACD2-4E34-AB68-1D276AF7E146}" type="pres">
      <dgm:prSet presAssocID="{70D48625-CC29-4DF8-A9A8-0ECF1AB87CF7}" presName="Name9" presStyleLbl="sibTrans2D1" presStyleIdx="0" presStyleCnt="2"/>
      <dgm:spPr/>
    </dgm:pt>
    <dgm:pt modelId="{5DCA3006-8BE9-4D96-B04A-CA74CD3467D5}" type="pres">
      <dgm:prSet presAssocID="{D08A34F3-1225-4E8F-90F8-408F130FB0CA}" presName="composite2" presStyleCnt="0"/>
      <dgm:spPr/>
    </dgm:pt>
    <dgm:pt modelId="{23859835-3B00-4BFA-A388-68BDE1D41A09}" type="pres">
      <dgm:prSet presAssocID="{D08A34F3-1225-4E8F-90F8-408F130FB0CA}" presName="dummyNode2" presStyleLbl="node1" presStyleIdx="0" presStyleCnt="3"/>
      <dgm:spPr/>
    </dgm:pt>
    <dgm:pt modelId="{27FEE734-2B32-4DAB-B8A6-2F4744C99F84}" type="pres">
      <dgm:prSet presAssocID="{D08A34F3-1225-4E8F-90F8-408F130FB0CA}" presName="childNode2" presStyleLbl="bgAcc1" presStyleIdx="1" presStyleCnt="3">
        <dgm:presLayoutVars>
          <dgm:bulletEnabled val="1"/>
        </dgm:presLayoutVars>
      </dgm:prSet>
      <dgm:spPr/>
    </dgm:pt>
    <dgm:pt modelId="{08440ECA-C8CC-45F4-BA4F-2758BD6A2E38}" type="pres">
      <dgm:prSet presAssocID="{D08A34F3-1225-4E8F-90F8-408F130FB0CA}" presName="childNode2tx" presStyleLbl="bgAcc1" presStyleIdx="1" presStyleCnt="3">
        <dgm:presLayoutVars>
          <dgm:bulletEnabled val="1"/>
        </dgm:presLayoutVars>
      </dgm:prSet>
      <dgm:spPr/>
    </dgm:pt>
    <dgm:pt modelId="{563C19EA-33EF-4FBB-959A-D71440EFB2D1}" type="pres">
      <dgm:prSet presAssocID="{D08A34F3-1225-4E8F-90F8-408F130FB0CA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5EFA1018-C23D-45DE-BE98-B93648ED203F}" type="pres">
      <dgm:prSet presAssocID="{D08A34F3-1225-4E8F-90F8-408F130FB0CA}" presName="connSite2" presStyleCnt="0"/>
      <dgm:spPr/>
    </dgm:pt>
    <dgm:pt modelId="{F7825949-3B8E-4F10-9CAE-F790075C5854}" type="pres">
      <dgm:prSet presAssocID="{587DA05B-1ACB-4B22-B772-0C5FCF440AE4}" presName="Name18" presStyleLbl="sibTrans2D1" presStyleIdx="1" presStyleCnt="2"/>
      <dgm:spPr/>
    </dgm:pt>
    <dgm:pt modelId="{F362CB83-4E55-4F36-9C66-DEF6AD2188BA}" type="pres">
      <dgm:prSet presAssocID="{59E1CA78-17D8-4EC0-8844-C1D6A53EA28C}" presName="composite1" presStyleCnt="0"/>
      <dgm:spPr/>
    </dgm:pt>
    <dgm:pt modelId="{502B210D-9B7B-46F2-BCAB-FA793D59C6ED}" type="pres">
      <dgm:prSet presAssocID="{59E1CA78-17D8-4EC0-8844-C1D6A53EA28C}" presName="dummyNode1" presStyleLbl="node1" presStyleIdx="1" presStyleCnt="3"/>
      <dgm:spPr/>
    </dgm:pt>
    <dgm:pt modelId="{71025681-7EC2-428A-B18C-9D0C3D64CBE7}" type="pres">
      <dgm:prSet presAssocID="{59E1CA78-17D8-4EC0-8844-C1D6A53EA28C}" presName="childNode1" presStyleLbl="bgAcc1" presStyleIdx="2" presStyleCnt="3">
        <dgm:presLayoutVars>
          <dgm:bulletEnabled val="1"/>
        </dgm:presLayoutVars>
      </dgm:prSet>
      <dgm:spPr/>
    </dgm:pt>
    <dgm:pt modelId="{D6140D9C-1DB4-46E8-A3F5-DD3F7E7A0D85}" type="pres">
      <dgm:prSet presAssocID="{59E1CA78-17D8-4EC0-8844-C1D6A53EA28C}" presName="childNode1tx" presStyleLbl="bgAcc1" presStyleIdx="2" presStyleCnt="3">
        <dgm:presLayoutVars>
          <dgm:bulletEnabled val="1"/>
        </dgm:presLayoutVars>
      </dgm:prSet>
      <dgm:spPr/>
    </dgm:pt>
    <dgm:pt modelId="{5B8C0719-A90C-41F7-93B8-384678B5EBCE}" type="pres">
      <dgm:prSet presAssocID="{59E1CA78-17D8-4EC0-8844-C1D6A53EA28C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0D760D03-DCB2-4E4E-995E-411478BD53CC}" type="pres">
      <dgm:prSet presAssocID="{59E1CA78-17D8-4EC0-8844-C1D6A53EA28C}" presName="connSite1" presStyleCnt="0"/>
      <dgm:spPr/>
    </dgm:pt>
  </dgm:ptLst>
  <dgm:cxnLst>
    <dgm:cxn modelId="{09A90F0D-D6FB-4782-8A6C-EF88DAE9A4A3}" type="presOf" srcId="{EB29FB27-0E66-46F9-A32F-6399311A01FD}" destId="{71025681-7EC2-428A-B18C-9D0C3D64CBE7}" srcOrd="0" destOrd="1" presId="urn:microsoft.com/office/officeart/2005/8/layout/hProcess4"/>
    <dgm:cxn modelId="{1E122817-BCDF-4624-B8A1-A90CFDC04AD2}" type="presOf" srcId="{587DA05B-1ACB-4B22-B772-0C5FCF440AE4}" destId="{F7825949-3B8E-4F10-9CAE-F790075C5854}" srcOrd="0" destOrd="0" presId="urn:microsoft.com/office/officeart/2005/8/layout/hProcess4"/>
    <dgm:cxn modelId="{21B3191C-1949-4E0C-94CD-A8069A0C5399}" type="presOf" srcId="{DA60002D-E259-4EB2-91F0-06108EE27572}" destId="{08440ECA-C8CC-45F4-BA4F-2758BD6A2E38}" srcOrd="1" destOrd="0" presId="urn:microsoft.com/office/officeart/2005/8/layout/hProcess4"/>
    <dgm:cxn modelId="{A61C691C-6827-4F55-9F00-5D37A7412474}" type="presOf" srcId="{DA60002D-E259-4EB2-91F0-06108EE27572}" destId="{27FEE734-2B32-4DAB-B8A6-2F4744C99F84}" srcOrd="0" destOrd="0" presId="urn:microsoft.com/office/officeart/2005/8/layout/hProcess4"/>
    <dgm:cxn modelId="{E5F6AD29-0914-49BC-B152-DF822C13C199}" srcId="{075964B1-1920-4CCC-AB17-BB80E6C79B3B}" destId="{127953D9-A54D-4A86-9BA2-2271A6F92964}" srcOrd="0" destOrd="0" parTransId="{F7119688-5AB9-4CAE-8CD0-FA0430C72FFE}" sibTransId="{EFF7771C-04D5-46BD-92E9-731F39216EC5}"/>
    <dgm:cxn modelId="{47FDFD32-7C53-4F40-BF0D-739840DB9595}" srcId="{E634A01F-1DE1-44C8-A645-CE21EAAF9BDF}" destId="{59E1CA78-17D8-4EC0-8844-C1D6A53EA28C}" srcOrd="2" destOrd="0" parTransId="{3E0E1782-A06C-4A28-B0F5-B693B7CC43ED}" sibTransId="{7ABA4854-F089-469E-BBEE-E86D0D84213D}"/>
    <dgm:cxn modelId="{3D3BCB5F-3D09-4366-89C7-BA51A7A95B9A}" type="presOf" srcId="{127953D9-A54D-4A86-9BA2-2271A6F92964}" destId="{DDFA8FF0-AB74-49D2-9CAA-B8E13361CFCA}" srcOrd="1" destOrd="0" presId="urn:microsoft.com/office/officeart/2005/8/layout/hProcess4"/>
    <dgm:cxn modelId="{EAE9A76A-F28F-432F-9965-65DAB65A00F9}" type="presOf" srcId="{E634A01F-1DE1-44C8-A645-CE21EAAF9BDF}" destId="{C3D96FFC-5BA6-45BC-A13E-605CB18973F9}" srcOrd="0" destOrd="0" presId="urn:microsoft.com/office/officeart/2005/8/layout/hProcess4"/>
    <dgm:cxn modelId="{5CF3764E-F966-435E-B57C-3DE2D5F7E31E}" srcId="{E634A01F-1DE1-44C8-A645-CE21EAAF9BDF}" destId="{075964B1-1920-4CCC-AB17-BB80E6C79B3B}" srcOrd="0" destOrd="0" parTransId="{2F2EA032-6CE6-4F32-8AA1-22D3BD9CAAB8}" sibTransId="{70D48625-CC29-4DF8-A9A8-0ECF1AB87CF7}"/>
    <dgm:cxn modelId="{51742773-092E-446F-9A95-A6E65C19124F}" srcId="{E634A01F-1DE1-44C8-A645-CE21EAAF9BDF}" destId="{D08A34F3-1225-4E8F-90F8-408F130FB0CA}" srcOrd="1" destOrd="0" parTransId="{EE27C51D-522F-463A-99F2-BEE0F3B23C4D}" sibTransId="{587DA05B-1ACB-4B22-B772-0C5FCF440AE4}"/>
    <dgm:cxn modelId="{53643F7A-2ED6-4357-97CC-BCAE0859E857}" type="presOf" srcId="{70D48625-CC29-4DF8-A9A8-0ECF1AB87CF7}" destId="{92443ABA-ACD2-4E34-AB68-1D276AF7E146}" srcOrd="0" destOrd="0" presId="urn:microsoft.com/office/officeart/2005/8/layout/hProcess4"/>
    <dgm:cxn modelId="{CD21F37E-D927-4E17-8D26-4B3770DB1C8D}" srcId="{D08A34F3-1225-4E8F-90F8-408F130FB0CA}" destId="{DA60002D-E259-4EB2-91F0-06108EE27572}" srcOrd="0" destOrd="0" parTransId="{A3C255BC-0AD8-41BE-B08D-5DD2D1BB1447}" sibTransId="{78A65BF8-6953-4CA7-A588-7AF011FA4493}"/>
    <dgm:cxn modelId="{574F588C-380D-4A83-849F-B4938815E3CD}" type="presOf" srcId="{075964B1-1920-4CCC-AB17-BB80E6C79B3B}" destId="{97657251-E67B-4302-A569-3D19F710F2EF}" srcOrd="0" destOrd="0" presId="urn:microsoft.com/office/officeart/2005/8/layout/hProcess4"/>
    <dgm:cxn modelId="{839B0898-40C6-41AB-BD87-10BE16A35621}" type="presOf" srcId="{127953D9-A54D-4A86-9BA2-2271A6F92964}" destId="{2414989F-E8D1-4976-97B7-84D424C22E46}" srcOrd="0" destOrd="0" presId="urn:microsoft.com/office/officeart/2005/8/layout/hProcess4"/>
    <dgm:cxn modelId="{E148389E-4578-49B8-9826-B034D8AC3E77}" type="presOf" srcId="{908517C7-AD38-47DD-A658-E40D0DFE5D26}" destId="{D6140D9C-1DB4-46E8-A3F5-DD3F7E7A0D85}" srcOrd="1" destOrd="0" presId="urn:microsoft.com/office/officeart/2005/8/layout/hProcess4"/>
    <dgm:cxn modelId="{DAD3ACB8-5A46-4499-9859-6D4368815425}" type="presOf" srcId="{59E1CA78-17D8-4EC0-8844-C1D6A53EA28C}" destId="{5B8C0719-A90C-41F7-93B8-384678B5EBCE}" srcOrd="0" destOrd="0" presId="urn:microsoft.com/office/officeart/2005/8/layout/hProcess4"/>
    <dgm:cxn modelId="{85B6DCBF-BB25-4454-B4C2-94F44EF3E4F9}" type="presOf" srcId="{D08A34F3-1225-4E8F-90F8-408F130FB0CA}" destId="{563C19EA-33EF-4FBB-959A-D71440EFB2D1}" srcOrd="0" destOrd="0" presId="urn:microsoft.com/office/officeart/2005/8/layout/hProcess4"/>
    <dgm:cxn modelId="{C1E7E8C1-567F-4BEE-8ED5-CEFD4751F2DC}" srcId="{59E1CA78-17D8-4EC0-8844-C1D6A53EA28C}" destId="{EB29FB27-0E66-46F9-A32F-6399311A01FD}" srcOrd="1" destOrd="0" parTransId="{D339203D-6169-4DDE-9D63-F68325B431DF}" sibTransId="{CD0A1E64-3AD5-40BB-97F3-17F574C24E1A}"/>
    <dgm:cxn modelId="{908A63C9-5981-4A33-9A84-D00134317B0E}" type="presOf" srcId="{EB29FB27-0E66-46F9-A32F-6399311A01FD}" destId="{D6140D9C-1DB4-46E8-A3F5-DD3F7E7A0D85}" srcOrd="1" destOrd="1" presId="urn:microsoft.com/office/officeart/2005/8/layout/hProcess4"/>
    <dgm:cxn modelId="{D189EBDF-E1A3-47C6-BBC4-3306C36CC7FE}" type="presOf" srcId="{908517C7-AD38-47DD-A658-E40D0DFE5D26}" destId="{71025681-7EC2-428A-B18C-9D0C3D64CBE7}" srcOrd="0" destOrd="0" presId="urn:microsoft.com/office/officeart/2005/8/layout/hProcess4"/>
    <dgm:cxn modelId="{757009E5-C201-4F3F-82F6-B6B2CD302EA3}" srcId="{59E1CA78-17D8-4EC0-8844-C1D6A53EA28C}" destId="{908517C7-AD38-47DD-A658-E40D0DFE5D26}" srcOrd="0" destOrd="0" parTransId="{5A9853B4-EB35-4CCC-99F6-CF3D33E4EC35}" sibTransId="{85F51891-2B7C-494D-99CE-1CEA208F192F}"/>
    <dgm:cxn modelId="{A92BC159-0CDF-402C-AC86-255DDFB6A130}" type="presParOf" srcId="{C3D96FFC-5BA6-45BC-A13E-605CB18973F9}" destId="{1855F7D9-5540-4C10-8D4D-DEAA850212F9}" srcOrd="0" destOrd="0" presId="urn:microsoft.com/office/officeart/2005/8/layout/hProcess4"/>
    <dgm:cxn modelId="{E95249C1-4E07-4853-91DD-EE489E704DEB}" type="presParOf" srcId="{C3D96FFC-5BA6-45BC-A13E-605CB18973F9}" destId="{33E2D996-D14E-4351-9096-5DE35F26B766}" srcOrd="1" destOrd="0" presId="urn:microsoft.com/office/officeart/2005/8/layout/hProcess4"/>
    <dgm:cxn modelId="{84758313-7A58-4CCE-8759-DEB635DDE79B}" type="presParOf" srcId="{C3D96FFC-5BA6-45BC-A13E-605CB18973F9}" destId="{2DF431BF-77F8-44BE-8F0D-D0CDF294F82A}" srcOrd="2" destOrd="0" presId="urn:microsoft.com/office/officeart/2005/8/layout/hProcess4"/>
    <dgm:cxn modelId="{DDE7ED2F-E9EA-4347-88A2-D93D9CF2D264}" type="presParOf" srcId="{2DF431BF-77F8-44BE-8F0D-D0CDF294F82A}" destId="{CE88742E-DBBE-48B8-954C-A3206EEA46FE}" srcOrd="0" destOrd="0" presId="urn:microsoft.com/office/officeart/2005/8/layout/hProcess4"/>
    <dgm:cxn modelId="{1484502F-ADDD-4E86-8211-E198FC1E1363}" type="presParOf" srcId="{CE88742E-DBBE-48B8-954C-A3206EEA46FE}" destId="{9EF26687-B55B-4CA4-A259-8AE07324EFC6}" srcOrd="0" destOrd="0" presId="urn:microsoft.com/office/officeart/2005/8/layout/hProcess4"/>
    <dgm:cxn modelId="{C5DCC0DD-D20B-4C52-8650-759C8A44636B}" type="presParOf" srcId="{CE88742E-DBBE-48B8-954C-A3206EEA46FE}" destId="{2414989F-E8D1-4976-97B7-84D424C22E46}" srcOrd="1" destOrd="0" presId="urn:microsoft.com/office/officeart/2005/8/layout/hProcess4"/>
    <dgm:cxn modelId="{F6270878-43AE-4469-A812-5856357A8E7E}" type="presParOf" srcId="{CE88742E-DBBE-48B8-954C-A3206EEA46FE}" destId="{DDFA8FF0-AB74-49D2-9CAA-B8E13361CFCA}" srcOrd="2" destOrd="0" presId="urn:microsoft.com/office/officeart/2005/8/layout/hProcess4"/>
    <dgm:cxn modelId="{311355B9-6D13-4797-A7AB-D51A060B85DD}" type="presParOf" srcId="{CE88742E-DBBE-48B8-954C-A3206EEA46FE}" destId="{97657251-E67B-4302-A569-3D19F710F2EF}" srcOrd="3" destOrd="0" presId="urn:microsoft.com/office/officeart/2005/8/layout/hProcess4"/>
    <dgm:cxn modelId="{AC943520-9F64-4240-8215-A8F547189192}" type="presParOf" srcId="{CE88742E-DBBE-48B8-954C-A3206EEA46FE}" destId="{3E33EF86-C7AB-4569-B792-A0D36F24EB7A}" srcOrd="4" destOrd="0" presId="urn:microsoft.com/office/officeart/2005/8/layout/hProcess4"/>
    <dgm:cxn modelId="{AFEBD607-9420-469C-B409-7E7A9AC7A8D1}" type="presParOf" srcId="{2DF431BF-77F8-44BE-8F0D-D0CDF294F82A}" destId="{92443ABA-ACD2-4E34-AB68-1D276AF7E146}" srcOrd="1" destOrd="0" presId="urn:microsoft.com/office/officeart/2005/8/layout/hProcess4"/>
    <dgm:cxn modelId="{4F049B42-07E8-414B-8880-C9F5938DDDDA}" type="presParOf" srcId="{2DF431BF-77F8-44BE-8F0D-D0CDF294F82A}" destId="{5DCA3006-8BE9-4D96-B04A-CA74CD3467D5}" srcOrd="2" destOrd="0" presId="urn:microsoft.com/office/officeart/2005/8/layout/hProcess4"/>
    <dgm:cxn modelId="{5233CC4F-1029-41D9-810E-48A0F3EFB2FF}" type="presParOf" srcId="{5DCA3006-8BE9-4D96-B04A-CA74CD3467D5}" destId="{23859835-3B00-4BFA-A388-68BDE1D41A09}" srcOrd="0" destOrd="0" presId="urn:microsoft.com/office/officeart/2005/8/layout/hProcess4"/>
    <dgm:cxn modelId="{35A6F28C-1AE2-4FC7-A498-690971F59FF1}" type="presParOf" srcId="{5DCA3006-8BE9-4D96-B04A-CA74CD3467D5}" destId="{27FEE734-2B32-4DAB-B8A6-2F4744C99F84}" srcOrd="1" destOrd="0" presId="urn:microsoft.com/office/officeart/2005/8/layout/hProcess4"/>
    <dgm:cxn modelId="{BEA1FD89-FE3B-4D47-8586-D6FC8CB6CEDA}" type="presParOf" srcId="{5DCA3006-8BE9-4D96-B04A-CA74CD3467D5}" destId="{08440ECA-C8CC-45F4-BA4F-2758BD6A2E38}" srcOrd="2" destOrd="0" presId="urn:microsoft.com/office/officeart/2005/8/layout/hProcess4"/>
    <dgm:cxn modelId="{6B1BA7B9-40F1-4928-B228-D789257DE6D4}" type="presParOf" srcId="{5DCA3006-8BE9-4D96-B04A-CA74CD3467D5}" destId="{563C19EA-33EF-4FBB-959A-D71440EFB2D1}" srcOrd="3" destOrd="0" presId="urn:microsoft.com/office/officeart/2005/8/layout/hProcess4"/>
    <dgm:cxn modelId="{0CF882E0-CA36-4E36-BCAA-8BEA76C08942}" type="presParOf" srcId="{5DCA3006-8BE9-4D96-B04A-CA74CD3467D5}" destId="{5EFA1018-C23D-45DE-BE98-B93648ED203F}" srcOrd="4" destOrd="0" presId="urn:microsoft.com/office/officeart/2005/8/layout/hProcess4"/>
    <dgm:cxn modelId="{C950D9AA-2FC8-4123-86EC-4DE194ADF2F8}" type="presParOf" srcId="{2DF431BF-77F8-44BE-8F0D-D0CDF294F82A}" destId="{F7825949-3B8E-4F10-9CAE-F790075C5854}" srcOrd="3" destOrd="0" presId="urn:microsoft.com/office/officeart/2005/8/layout/hProcess4"/>
    <dgm:cxn modelId="{E37CDE72-7A17-49BC-9942-64F754FF9566}" type="presParOf" srcId="{2DF431BF-77F8-44BE-8F0D-D0CDF294F82A}" destId="{F362CB83-4E55-4F36-9C66-DEF6AD2188BA}" srcOrd="4" destOrd="0" presId="urn:microsoft.com/office/officeart/2005/8/layout/hProcess4"/>
    <dgm:cxn modelId="{73F1DFF4-354E-479F-91C3-46984D36C1F5}" type="presParOf" srcId="{F362CB83-4E55-4F36-9C66-DEF6AD2188BA}" destId="{502B210D-9B7B-46F2-BCAB-FA793D59C6ED}" srcOrd="0" destOrd="0" presId="urn:microsoft.com/office/officeart/2005/8/layout/hProcess4"/>
    <dgm:cxn modelId="{70616585-2836-4491-8B71-429E33354CAA}" type="presParOf" srcId="{F362CB83-4E55-4F36-9C66-DEF6AD2188BA}" destId="{71025681-7EC2-428A-B18C-9D0C3D64CBE7}" srcOrd="1" destOrd="0" presId="urn:microsoft.com/office/officeart/2005/8/layout/hProcess4"/>
    <dgm:cxn modelId="{CFBD7248-A474-4AB4-BB56-F0CE44224104}" type="presParOf" srcId="{F362CB83-4E55-4F36-9C66-DEF6AD2188BA}" destId="{D6140D9C-1DB4-46E8-A3F5-DD3F7E7A0D85}" srcOrd="2" destOrd="0" presId="urn:microsoft.com/office/officeart/2005/8/layout/hProcess4"/>
    <dgm:cxn modelId="{31345264-B1F5-47EB-8AD4-BFAD2F86A7A8}" type="presParOf" srcId="{F362CB83-4E55-4F36-9C66-DEF6AD2188BA}" destId="{5B8C0719-A90C-41F7-93B8-384678B5EBCE}" srcOrd="3" destOrd="0" presId="urn:microsoft.com/office/officeart/2005/8/layout/hProcess4"/>
    <dgm:cxn modelId="{07569900-A2CF-4F32-8719-429EF9E01796}" type="presParOf" srcId="{F362CB83-4E55-4F36-9C66-DEF6AD2188BA}" destId="{0D760D03-DCB2-4E4E-995E-411478BD53CC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14989F-E8D1-4976-97B7-84D424C22E46}">
      <dsp:nvSpPr>
        <dsp:cNvPr id="0" name=""/>
        <dsp:cNvSpPr/>
      </dsp:nvSpPr>
      <dsp:spPr>
        <a:xfrm>
          <a:off x="1720" y="2044709"/>
          <a:ext cx="3352354" cy="2764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Cleans data using </a:t>
          </a:r>
          <a:r>
            <a:rPr lang="en-US" sz="1500" b="0" i="0" kern="12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sz="1500" b="0" i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(find and replace, split, transpose, pivot/unpivot)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sz="1500" b="0" kern="12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to handle missing values, data type inconsistencies, and outliers. Connects tables with relationships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(one-to-many, many-to-many).</a:t>
          </a:r>
          <a:r>
            <a:rPr lang="en-US" sz="1500" b="0" kern="1200" dirty="0">
              <a:solidFill>
                <a:schemeClr val="tx1">
                  <a:lumMod val="65000"/>
                  <a:lumOff val="35000"/>
                </a:schemeClr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"/>
              <a:cs typeface="Calibri"/>
            </a:rPr>
            <a:t>Duration: February 2024 to July 2024</a:t>
          </a:r>
          <a:endParaRPr lang="en-US" sz="1500" b="0" kern="1200" dirty="0">
            <a:solidFill>
              <a:schemeClr val="tx1"/>
            </a:solidFill>
            <a:latin typeface="calibri light"/>
            <a:ea typeface="Calibri Light"/>
            <a:cs typeface="Calibri Light"/>
          </a:endParaRPr>
        </a:p>
      </dsp:txBody>
      <dsp:txXfrm>
        <a:off x="65350" y="2108339"/>
        <a:ext cx="3225094" cy="2045233"/>
      </dsp:txXfrm>
    </dsp:sp>
    <dsp:sp modelId="{92443ABA-ACD2-4E34-AB68-1D276AF7E146}">
      <dsp:nvSpPr>
        <dsp:cNvPr id="0" name=""/>
        <dsp:cNvSpPr/>
      </dsp:nvSpPr>
      <dsp:spPr>
        <a:xfrm>
          <a:off x="1901971" y="2761843"/>
          <a:ext cx="3610456" cy="3610456"/>
        </a:xfrm>
        <a:prstGeom prst="leftCircularArrow">
          <a:avLst>
            <a:gd name="adj1" fmla="val 2916"/>
            <a:gd name="adj2" fmla="val 356880"/>
            <a:gd name="adj3" fmla="val 2132391"/>
            <a:gd name="adj4" fmla="val 9024489"/>
            <a:gd name="adj5" fmla="val 340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57251-E67B-4302-A569-3D19F710F2EF}">
      <dsp:nvSpPr>
        <dsp:cNvPr id="0" name=""/>
        <dsp:cNvSpPr/>
      </dsp:nvSpPr>
      <dsp:spPr>
        <a:xfrm>
          <a:off x="746687" y="4217202"/>
          <a:ext cx="2979870" cy="11849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Data Cleaning: </a:t>
          </a:r>
        </a:p>
      </dsp:txBody>
      <dsp:txXfrm>
        <a:off x="781394" y="4251909"/>
        <a:ext cx="2910456" cy="1115582"/>
      </dsp:txXfrm>
    </dsp:sp>
    <dsp:sp modelId="{27FEE734-2B32-4DAB-B8A6-2F4744C99F84}">
      <dsp:nvSpPr>
        <dsp:cNvPr id="0" name=""/>
        <dsp:cNvSpPr/>
      </dsp:nvSpPr>
      <dsp:spPr>
        <a:xfrm>
          <a:off x="4227942" y="2044709"/>
          <a:ext cx="3352354" cy="2764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I categorized customers using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RFM analysis </a:t>
          </a:r>
          <a:r>
            <a:rPr lang="en-US" sz="1500" b="0" kern="120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by calculating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recency (last purchase date), frequency (number of purchases), and monetary value (total spending).</a:t>
          </a:r>
          <a:r>
            <a:rPr lang="en-US" sz="1500" b="0" kern="1200" dirty="0">
              <a:solidFill>
                <a:srgbClr val="815F56"/>
              </a:solidFill>
              <a:latin typeface="calibri light"/>
              <a:ea typeface="calibri light"/>
              <a:cs typeface="calibri light"/>
            </a:rPr>
            <a:t> These values were binned into a score range of 1-4, averaged, and used to create customer segments like 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Loyal, Champions and At-Risk.</a:t>
          </a:r>
        </a:p>
      </dsp:txBody>
      <dsp:txXfrm>
        <a:off x="4291572" y="2700837"/>
        <a:ext cx="3225094" cy="2045233"/>
      </dsp:txXfrm>
    </dsp:sp>
    <dsp:sp modelId="{F7825949-3B8E-4F10-9CAE-F790075C5854}">
      <dsp:nvSpPr>
        <dsp:cNvPr id="0" name=""/>
        <dsp:cNvSpPr/>
      </dsp:nvSpPr>
      <dsp:spPr>
        <a:xfrm>
          <a:off x="6100258" y="373696"/>
          <a:ext cx="4038812" cy="4038812"/>
        </a:xfrm>
        <a:prstGeom prst="circularArrow">
          <a:avLst>
            <a:gd name="adj1" fmla="val 2607"/>
            <a:gd name="adj2" fmla="val 316733"/>
            <a:gd name="adj3" fmla="val 19507756"/>
            <a:gd name="adj4" fmla="val 12575511"/>
            <a:gd name="adj5" fmla="val 304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C19EA-33EF-4FBB-959A-D71440EFB2D1}">
      <dsp:nvSpPr>
        <dsp:cNvPr id="0" name=""/>
        <dsp:cNvSpPr/>
      </dsp:nvSpPr>
      <dsp:spPr>
        <a:xfrm>
          <a:off x="4972910" y="1452211"/>
          <a:ext cx="2979870" cy="1184996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Customer </a:t>
          </a:r>
          <a:r>
            <a:rPr lang="en-US" sz="3100" b="0" kern="1200" dirty="0">
              <a:solidFill>
                <a:schemeClr val="bg1"/>
              </a:solidFill>
              <a:latin typeface="calibri light"/>
              <a:ea typeface="Calibri Light"/>
              <a:cs typeface="Calibri Light"/>
            </a:rPr>
            <a:t>Segmentation</a:t>
          </a:r>
          <a:endParaRPr lang="en-US" sz="3100" b="0" kern="1200" dirty="0">
            <a:solidFill>
              <a:schemeClr val="bg1"/>
            </a:solidFill>
            <a:latin typeface="calibri light"/>
            <a:ea typeface="Calibri"/>
            <a:cs typeface="Times New Roman"/>
          </a:endParaRPr>
        </a:p>
      </dsp:txBody>
      <dsp:txXfrm>
        <a:off x="5007617" y="1486918"/>
        <a:ext cx="2910456" cy="1115582"/>
      </dsp:txXfrm>
    </dsp:sp>
    <dsp:sp modelId="{71025681-7EC2-428A-B18C-9D0C3D64CBE7}">
      <dsp:nvSpPr>
        <dsp:cNvPr id="0" name=""/>
        <dsp:cNvSpPr/>
      </dsp:nvSpPr>
      <dsp:spPr>
        <a:xfrm>
          <a:off x="8454165" y="2044709"/>
          <a:ext cx="3352354" cy="27649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I conducted item analysis to identify 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best and worst-selling items, along with popular combos.</a:t>
          </a:r>
        </a:p>
        <a:p>
          <a:pPr marL="114300" lvl="1" indent="-114300" algn="l" defTabSz="666750" rtl="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0" kern="120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I 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compared current prices</a:t>
          </a:r>
          <a:r>
            <a:rPr lang="en-US" sz="1500" b="0" kern="120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 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with market rates </a:t>
          </a:r>
          <a:r>
            <a:rPr lang="en-US" sz="1500" b="0" kern="1200" dirty="0">
              <a:solidFill>
                <a:srgbClr val="FF0000"/>
              </a:solidFill>
              <a:latin typeface="calibri light"/>
              <a:ea typeface="calibri light"/>
              <a:cs typeface="calibri light"/>
            </a:rPr>
            <a:t>by collecting relevant data and also I analyzed customer feedback by</a:t>
          </a:r>
          <a:r>
            <a:rPr lang="en-US" sz="1500" b="0" kern="1200" dirty="0">
              <a:solidFill>
                <a:schemeClr val="tx1"/>
              </a:solidFill>
              <a:latin typeface="calibri light"/>
              <a:ea typeface="calibri light"/>
              <a:cs typeface="calibri light"/>
            </a:rPr>
            <a:t> identifying top recurring words.</a:t>
          </a:r>
        </a:p>
      </dsp:txBody>
      <dsp:txXfrm>
        <a:off x="8517795" y="2108339"/>
        <a:ext cx="3225094" cy="2045233"/>
      </dsp:txXfrm>
    </dsp:sp>
    <dsp:sp modelId="{5B8C0719-A90C-41F7-93B8-384678B5EBCE}">
      <dsp:nvSpPr>
        <dsp:cNvPr id="0" name=""/>
        <dsp:cNvSpPr/>
      </dsp:nvSpPr>
      <dsp:spPr>
        <a:xfrm>
          <a:off x="9199133" y="4217202"/>
          <a:ext cx="2979870" cy="1184996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kern="1200" dirty="0">
              <a:solidFill>
                <a:schemeClr val="bg1"/>
              </a:solidFill>
              <a:latin typeface="calibri light"/>
              <a:ea typeface="Calibri"/>
              <a:cs typeface="Times New Roman"/>
            </a:rPr>
            <a:t> </a:t>
          </a:r>
          <a:r>
            <a:rPr lang="en-US" sz="3100" b="0" kern="1200" dirty="0">
              <a:solidFill>
                <a:schemeClr val="bg1"/>
              </a:solidFill>
              <a:latin typeface="calibri light"/>
              <a:ea typeface="calibri light"/>
              <a:cs typeface="calibri light"/>
            </a:rPr>
            <a:t>Factors Impacting Orders </a:t>
          </a:r>
        </a:p>
      </dsp:txBody>
      <dsp:txXfrm>
        <a:off x="9233840" y="4251909"/>
        <a:ext cx="2910456" cy="1115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93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26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0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2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1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3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6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6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66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7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10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2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Indian-Food-wikicont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n.wikipedia.org/wiki/File:IIT_Madras_Logo.svg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0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B5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25998" y="4568010"/>
            <a:ext cx="5150533" cy="1142300"/>
          </a:xfrm>
        </p:spPr>
        <p:txBody>
          <a:bodyPr>
            <a:normAutofit fontScale="90000"/>
          </a:bodyPr>
          <a:lstStyle/>
          <a:p>
            <a:br>
              <a:rPr lang="en-US" sz="4400" u="sng" dirty="0">
                <a:latin typeface="Times New Roman"/>
                <a:cs typeface="Times New Roman"/>
              </a:rPr>
            </a:br>
            <a:br>
              <a:rPr lang="en-US" sz="4400" u="sng" dirty="0">
                <a:latin typeface="Times New Roman"/>
                <a:cs typeface="Times New Roman"/>
              </a:rPr>
            </a:br>
            <a:r>
              <a:rPr lang="en-US" sz="4400" b="1" u="sng" dirty="0">
                <a:solidFill>
                  <a:schemeClr val="bg1"/>
                </a:solidFill>
                <a:latin typeface="Times New Roman"/>
                <a:cs typeface="Times New Roman"/>
              </a:rPr>
              <a:t>BDM CAPSTONE</a:t>
            </a:r>
            <a:br>
              <a:rPr lang="en-US" sz="4400" b="1" u="sng" dirty="0">
                <a:latin typeface="Times New Roman"/>
                <a:cs typeface="Times New Roman"/>
              </a:rPr>
            </a:br>
            <a:r>
              <a:rPr lang="en-US" sz="4400" b="1" u="sng" dirty="0">
                <a:solidFill>
                  <a:schemeClr val="bg1"/>
                </a:solidFill>
                <a:latin typeface="Times New Roman"/>
                <a:cs typeface="Times New Roman"/>
              </a:rPr>
              <a:t> PROJECT</a:t>
            </a:r>
            <a:br>
              <a:rPr lang="en-US" sz="4400" b="1" u="sng" dirty="0">
                <a:latin typeface="Times New Roman"/>
                <a:cs typeface="Times New Roman"/>
              </a:rPr>
            </a:br>
            <a:br>
              <a:rPr lang="en-US" sz="4400" b="1" u="sng" dirty="0">
                <a:latin typeface="Times New Roman"/>
                <a:cs typeface="Times New Roman"/>
              </a:rPr>
            </a:br>
            <a:endParaRPr lang="en-US" sz="4400" b="1" u="sng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50179" y="4563507"/>
            <a:ext cx="7503761" cy="6974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u="sng">
                <a:solidFill>
                  <a:schemeClr val="bg1"/>
                </a:solidFill>
                <a:latin typeface="Times New Roman"/>
                <a:cs typeface="Times New Roman"/>
              </a:rPr>
              <a:t>Maximizing Restaurant’s Online Success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Picture 4" descr="A group of plates of food on a table&#10;&#10;Description automatically generated">
            <a:extLst>
              <a:ext uri="{FF2B5EF4-FFF2-40B4-BE49-F238E27FC236}">
                <a16:creationId xmlns:a16="http://schemas.microsoft.com/office/drawing/2014/main" id="{AF57BD3E-64A0-527F-DDC9-51686025B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103" r="19488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pic>
        <p:nvPicPr>
          <p:cNvPr id="18" name="Picture 17" descr="A logo with a flower in the middle&#10;&#10;Description automatically generated">
            <a:extLst>
              <a:ext uri="{FF2B5EF4-FFF2-40B4-BE49-F238E27FC236}">
                <a16:creationId xmlns:a16="http://schemas.microsoft.com/office/drawing/2014/main" id="{1D266973-6749-250E-E197-CFF38E8D6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73974" y="564582"/>
            <a:ext cx="2846612" cy="23163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C5C3AB-D77C-75D5-98A4-E7BB59F68DA4}"/>
              </a:ext>
            </a:extLst>
          </p:cNvPr>
          <p:cNvSpPr txBox="1"/>
          <p:nvPr/>
        </p:nvSpPr>
        <p:spPr>
          <a:xfrm>
            <a:off x="6593042" y="5255871"/>
            <a:ext cx="461626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u="sng" dirty="0">
                <a:solidFill>
                  <a:srgbClr val="FFFFFF"/>
                </a:solidFill>
                <a:latin typeface="Times New Roman"/>
              </a:rPr>
              <a:t>Presented by – Mahi Mudgal</a:t>
            </a:r>
            <a:endParaRPr lang="en-US" sz="280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sz="2800" b="1" u="sng" dirty="0">
                <a:solidFill>
                  <a:srgbClr val="FFFFFF"/>
                </a:solidFill>
                <a:latin typeface="Times New Roman"/>
              </a:rPr>
              <a:t>Roll No.-21f3002602</a:t>
            </a:r>
            <a:endParaRPr lang="en-US" sz="28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788B0A63-0423-7B03-CE92-A2A535F83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" y="-2781"/>
            <a:ext cx="7608789" cy="4785482"/>
          </a:xfrm>
          <a:custGeom>
            <a:avLst/>
            <a:gdLst/>
            <a:ahLst/>
            <a:cxnLst/>
            <a:rect l="l" t="t" r="r" b="b"/>
            <a:pathLst>
              <a:path w="2548728" h="2548728">
                <a:moveTo>
                  <a:pt x="107301" y="0"/>
                </a:moveTo>
                <a:lnTo>
                  <a:pt x="2441427" y="0"/>
                </a:lnTo>
                <a:cubicBezTo>
                  <a:pt x="2500688" y="0"/>
                  <a:pt x="2548728" y="48040"/>
                  <a:pt x="2548728" y="107301"/>
                </a:cubicBezTo>
                <a:lnTo>
                  <a:pt x="2548728" y="2441427"/>
                </a:lnTo>
                <a:cubicBezTo>
                  <a:pt x="2548728" y="2500688"/>
                  <a:pt x="2500688" y="2548728"/>
                  <a:pt x="2441427" y="2548728"/>
                </a:cubicBezTo>
                <a:lnTo>
                  <a:pt x="107301" y="2548728"/>
                </a:lnTo>
                <a:cubicBezTo>
                  <a:pt x="48040" y="2548728"/>
                  <a:pt x="0" y="2500688"/>
                  <a:pt x="0" y="2441427"/>
                </a:cubicBezTo>
                <a:lnTo>
                  <a:pt x="0" y="107301"/>
                </a:lnTo>
                <a:cubicBezTo>
                  <a:pt x="0" y="48040"/>
                  <a:pt x="48040" y="0"/>
                  <a:pt x="107301" y="0"/>
                </a:cubicBez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7604885-3DBD-7C16-4832-3F5EA5BA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119" y="2539651"/>
            <a:ext cx="6440858" cy="431521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7BAF77-EAF8-031F-067C-5F00E7357F3A}"/>
              </a:ext>
            </a:extLst>
          </p:cNvPr>
          <p:cNvSpPr/>
          <p:nvPr/>
        </p:nvSpPr>
        <p:spPr>
          <a:xfrm>
            <a:off x="8134455" y="468054"/>
            <a:ext cx="3534614" cy="13396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ea typeface="Calibri"/>
                <a:cs typeface="Calibri"/>
              </a:rPr>
              <a:t>Increase in Kichen preparation time decrease order number.</a:t>
            </a:r>
            <a:endParaRPr lang="en-US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BDB4E4F-F18A-A504-C787-5A45C62F030F}"/>
              </a:ext>
            </a:extLst>
          </p:cNvPr>
          <p:cNvSpPr/>
          <p:nvPr/>
        </p:nvSpPr>
        <p:spPr>
          <a:xfrm>
            <a:off x="1078125" y="4935669"/>
            <a:ext cx="3534614" cy="133960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ea typeface="Calibri"/>
                <a:cs typeface="Calibri"/>
              </a:rPr>
              <a:t>Paneer ,chole and chaat</a:t>
            </a:r>
            <a:r>
              <a:rPr lang="en-US" dirty="0">
                <a:ea typeface="Calibri"/>
                <a:cs typeface="Calibri"/>
              </a:rPr>
              <a:t> are in good book of customer.</a:t>
            </a:r>
            <a:endParaRPr lang="en-US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BBFEB09-3224-2F60-B57E-9024E4F9335C}"/>
              </a:ext>
            </a:extLst>
          </p:cNvPr>
          <p:cNvSpPr/>
          <p:nvPr/>
        </p:nvSpPr>
        <p:spPr>
          <a:xfrm>
            <a:off x="5362975" y="5471389"/>
            <a:ext cx="359984" cy="2383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31B26C94-BBB7-961F-A75D-CB7E44C9CDD4}"/>
              </a:ext>
            </a:extLst>
          </p:cNvPr>
          <p:cNvSpPr/>
          <p:nvPr/>
        </p:nvSpPr>
        <p:spPr>
          <a:xfrm>
            <a:off x="7650261" y="968387"/>
            <a:ext cx="258236" cy="14525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70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319A40-20FB-0F7A-631F-08E6983AD5F7}"/>
              </a:ext>
            </a:extLst>
          </p:cNvPr>
          <p:cNvSpPr/>
          <p:nvPr/>
        </p:nvSpPr>
        <p:spPr>
          <a:xfrm>
            <a:off x="578161" y="223695"/>
            <a:ext cx="5386385" cy="1892983"/>
          </a:xfrm>
          <a:prstGeom prst="horizontalScroll">
            <a:avLst/>
          </a:prstGeom>
          <a:effectLst>
            <a:outerShdw blurRad="63500" dist="266700" dir="2700000">
              <a:srgbClr val="000000">
                <a:alpha val="40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defTabSz="740664">
              <a:spcAft>
                <a:spcPts val="600"/>
              </a:spcAft>
            </a:pPr>
            <a:r>
              <a:rPr lang="en-US" sz="3200" b="1" kern="1200" dirty="0">
                <a:latin typeface="Times New Roman"/>
                <a:ea typeface="+mn-ea"/>
                <a:cs typeface="Calibri"/>
              </a:rPr>
              <a:t>Recommendations</a:t>
            </a:r>
            <a:r>
              <a:rPr lang="en-US" sz="3200" b="1" dirty="0">
                <a:latin typeface="Times New Roman"/>
                <a:cs typeface="Calibri"/>
              </a:rPr>
              <a:t>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E7A4F8-CAA4-D95D-0ED4-FC5F5BBCBE73}"/>
              </a:ext>
            </a:extLst>
          </p:cNvPr>
          <p:cNvSpPr/>
          <p:nvPr/>
        </p:nvSpPr>
        <p:spPr>
          <a:xfrm>
            <a:off x="175545" y="2128895"/>
            <a:ext cx="4360272" cy="468699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pPr defTabSz="740664">
              <a:spcAft>
                <a:spcPts val="600"/>
              </a:spcAft>
            </a:pPr>
            <a:r>
              <a:rPr lang="en-US" b="1" dirty="0">
                <a:latin typeface="Times New Roman"/>
                <a:cs typeface="Arial"/>
              </a:rPr>
              <a:t>Increasing  number of orders.</a:t>
            </a:r>
          </a:p>
          <a:p>
            <a:pPr marL="231140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KPT (Kitchen preparation time)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- as we see more the KPT less number of orders. Decreasing this is must. For doing so we can utilize knowledge of customers peak time i.e..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Sunday and night time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.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Operational staff  need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to be either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 more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at this time or need to be prepared for handling more orders during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peak time.</a:t>
            </a:r>
            <a:endParaRPr lang="en-US" sz="1400" b="1" kern="1200" dirty="0">
              <a:latin typeface="Times New Roman"/>
              <a:ea typeface="Calibri"/>
              <a:cs typeface="Calibri" panose="020F0502020204030204"/>
            </a:endParaRPr>
          </a:p>
          <a:p>
            <a:pPr marL="231140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Pricing 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– This need to be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comparable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to market to increase number of order specially for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Noodles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. Expenditure needs to be adjusted for achieving optimal price while maintaining profit.</a:t>
            </a:r>
            <a:endParaRPr lang="en-US" sz="1400" kern="1200" dirty="0">
              <a:latin typeface="Times New Roman"/>
              <a:ea typeface="Calibri"/>
              <a:cs typeface="Calibri" panose="020F0502020204030204"/>
            </a:endParaRPr>
          </a:p>
          <a:p>
            <a:pPr marL="231140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latin typeface="Times New Roman"/>
                <a:ea typeface="Calibri" panose="020F0502020204030204"/>
                <a:cs typeface="Calibri" panose="020F0502020204030204"/>
              </a:rPr>
              <a:t>Focus more on </a:t>
            </a:r>
            <a:r>
              <a:rPr lang="en-US" sz="1400" b="1" dirty="0">
                <a:latin typeface="Times New Roman"/>
                <a:ea typeface="Calibri" panose="020F0502020204030204"/>
                <a:cs typeface="Calibri" panose="020F0502020204030204"/>
              </a:rPr>
              <a:t>may</a:t>
            </a:r>
            <a:r>
              <a:rPr lang="en-US" sz="1400" dirty="0">
                <a:latin typeface="Times New Roman"/>
                <a:ea typeface="Calibri" panose="020F0502020204030204"/>
                <a:cs typeface="Calibri" panose="020F0502020204030204"/>
              </a:rPr>
              <a:t> month as it generate </a:t>
            </a:r>
            <a:r>
              <a:rPr lang="en-US" sz="1400">
                <a:latin typeface="Times New Roman"/>
                <a:ea typeface="Calibri" panose="020F0502020204030204"/>
                <a:cs typeface="Calibri" panose="020F0502020204030204"/>
              </a:rPr>
              <a:t>highest revenue.Start some offers in</a:t>
            </a:r>
            <a:r>
              <a:rPr lang="en-US" sz="1400" b="1">
                <a:latin typeface="Times New Roman"/>
                <a:ea typeface="Calibri" panose="020F0502020204030204"/>
                <a:cs typeface="Calibri" panose="020F0502020204030204"/>
              </a:rPr>
              <a:t> march</a:t>
            </a:r>
            <a:r>
              <a:rPr lang="en-US" sz="1400">
                <a:latin typeface="Times New Roman"/>
                <a:ea typeface="Calibri" panose="020F0502020204030204"/>
                <a:cs typeface="Calibri" panose="020F0502020204030204"/>
              </a:rPr>
              <a:t> as it genrate less revenue.</a:t>
            </a:r>
          </a:p>
          <a:p>
            <a:pPr marL="231140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>
                <a:latin typeface="Times New Roman"/>
                <a:ea typeface="Calibri" panose="020F0502020204030204"/>
                <a:cs typeface="Calibri" panose="020F0502020204030204"/>
              </a:rPr>
              <a:t>Increase</a:t>
            </a:r>
            <a:r>
              <a:rPr lang="en-US" sz="1400" b="1">
                <a:latin typeface="Times New Roman"/>
                <a:ea typeface="Calibri" panose="020F0502020204030204"/>
                <a:cs typeface="Calibri" panose="020F0502020204030204"/>
              </a:rPr>
              <a:t> wednesday </a:t>
            </a:r>
            <a:r>
              <a:rPr lang="en-US" sz="1400">
                <a:latin typeface="Times New Roman"/>
                <a:ea typeface="Calibri" panose="020F0502020204030204"/>
                <a:cs typeface="Calibri" panose="020F0502020204030204"/>
              </a:rPr>
              <a:t>sales by offering special discount on that day.</a:t>
            </a:r>
            <a:endParaRPr lang="en-US" sz="14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marL="231140" indent="-231140" defTabSz="740664">
              <a:spcAft>
                <a:spcPts val="600"/>
              </a:spcAft>
              <a:buFont typeface="Arial"/>
              <a:buChar char="•"/>
            </a:pPr>
            <a:endParaRPr lang="en-US" sz="1400" dirty="0">
              <a:latin typeface="Times New Roman"/>
              <a:ea typeface="Calibri" panose="020F0502020204030204"/>
              <a:cs typeface="Calibri" panose="020F0502020204030204"/>
            </a:endParaRPr>
          </a:p>
          <a:p>
            <a:pPr algn="ctr" defTabSz="740664">
              <a:spcAft>
                <a:spcPts val="600"/>
              </a:spcAft>
            </a:pP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629ED03-3EE2-F8F2-669B-2E31A239A072}"/>
              </a:ext>
            </a:extLst>
          </p:cNvPr>
          <p:cNvSpPr/>
          <p:nvPr/>
        </p:nvSpPr>
        <p:spPr>
          <a:xfrm>
            <a:off x="6107275" y="206118"/>
            <a:ext cx="5971279" cy="37769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defTabSz="740664">
              <a:spcAft>
                <a:spcPts val="600"/>
              </a:spcAft>
            </a:pPr>
            <a:r>
              <a:rPr lang="en-US" b="1" dirty="0">
                <a:latin typeface="Times New Roman"/>
                <a:cs typeface="Arial"/>
              </a:rPr>
              <a:t>Discount/offers and promo issue.</a:t>
            </a:r>
            <a:endParaRPr lang="en-US"/>
          </a:p>
          <a:p>
            <a:pPr marL="231140" lvl="1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Customer segmentation can significantly improve this area.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Loyal customers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, including potential loyal customers and champions, contribute the most to revenue, as findings show. The owner can offer special discounts to these customers through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loyalty programs 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or by sending coupon codes like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'</a:t>
            </a:r>
            <a:r>
              <a:rPr lang="en-US" sz="1400" b="1" dirty="0" err="1">
                <a:latin typeface="Times New Roman"/>
                <a:ea typeface="Calibri"/>
                <a:cs typeface="Calibri" panose="020F0502020204030204"/>
              </a:rPr>
              <a:t>xyz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' via email, offering x% off for their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loyalty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. This helps retain customers and encourages others to become loyal.</a:t>
            </a:r>
          </a:p>
          <a:p>
            <a:pPr marL="231140" lvl="1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latin typeface="Times New Roman"/>
                <a:ea typeface="Calibri"/>
                <a:cs typeface="Times New Roman"/>
              </a:rPr>
              <a:t>Similarly, for </a:t>
            </a:r>
            <a:r>
              <a:rPr lang="en-US" sz="1400" b="1" dirty="0">
                <a:latin typeface="Times New Roman"/>
                <a:ea typeface="Calibri"/>
                <a:cs typeface="Times New Roman"/>
              </a:rPr>
              <a:t>potential loyal </a:t>
            </a:r>
            <a:r>
              <a:rPr lang="en-US" sz="1400" dirty="0">
                <a:latin typeface="Times New Roman"/>
                <a:ea typeface="Calibri"/>
                <a:cs typeface="Times New Roman"/>
              </a:rPr>
              <a:t>and new customers, discounts can be offered on their </a:t>
            </a:r>
            <a:r>
              <a:rPr lang="en-US" sz="1400" b="1" dirty="0">
                <a:latin typeface="Times New Roman"/>
                <a:ea typeface="Calibri"/>
                <a:cs typeface="Times New Roman"/>
              </a:rPr>
              <a:t>next three purchases.</a:t>
            </a:r>
            <a:endParaRPr lang="en-US" sz="1400" dirty="0">
              <a:latin typeface="Times New Roman"/>
              <a:ea typeface="Calibri"/>
              <a:cs typeface="Calibri" panose="020F0502020204030204"/>
            </a:endParaRPr>
          </a:p>
          <a:p>
            <a:pPr marL="231140" lvl="1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latin typeface="Times New Roman"/>
                <a:ea typeface="Calibri"/>
                <a:cs typeface="Calibri" panose="020F0502020204030204"/>
              </a:rPr>
              <a:t>Famous Combos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help manage discounts by identifying which items are likely to be bought together but might not be due to budget constraints.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Offering deal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s on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these items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 can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increase sales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DBBF3E3-FAB5-A463-5A24-D3F4DE4EC9C3}"/>
              </a:ext>
            </a:extLst>
          </p:cNvPr>
          <p:cNvSpPr/>
          <p:nvPr/>
        </p:nvSpPr>
        <p:spPr>
          <a:xfrm>
            <a:off x="4650079" y="4680878"/>
            <a:ext cx="6078747" cy="197225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defTabSz="740664">
              <a:spcAft>
                <a:spcPts val="600"/>
              </a:spcAft>
            </a:pPr>
            <a:r>
              <a:rPr lang="en-US" b="1" dirty="0">
                <a:latin typeface="Times New Roman"/>
                <a:cs typeface="Arial"/>
              </a:rPr>
              <a:t>Customer awareness- complaints and reviews.</a:t>
            </a:r>
            <a:endParaRPr lang="en-US" dirty="0"/>
          </a:p>
          <a:p>
            <a:pPr marL="231140" lvl="1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Identifying frequently sold items that often receive complaints, like </a:t>
            </a:r>
            <a:r>
              <a:rPr lang="en-US" sz="1400" b="1" dirty="0">
                <a:latin typeface="Times New Roman"/>
                <a:ea typeface="Calibri"/>
                <a:cs typeface="Calibri" panose="020F0502020204030204"/>
              </a:rPr>
              <a:t>Dal Fry</a:t>
            </a:r>
            <a:r>
              <a:rPr lang="en-US" sz="1400" dirty="0">
                <a:latin typeface="Times New Roman"/>
                <a:ea typeface="Calibri"/>
                <a:cs typeface="Calibri" panose="020F0502020204030204"/>
              </a:rPr>
              <a:t>, and improving them can boost sales while reducing complaints.</a:t>
            </a:r>
          </a:p>
          <a:p>
            <a:pPr marL="231140" lvl="1" indent="-231140" defTabSz="740664">
              <a:spcAft>
                <a:spcPts val="600"/>
              </a:spcAft>
              <a:buFont typeface="Arial"/>
              <a:buChar char="•"/>
            </a:pPr>
            <a:r>
              <a:rPr lang="en-US" sz="1400" b="1">
                <a:latin typeface="Times New Roman"/>
                <a:ea typeface="Calibri"/>
                <a:cs typeface="Calibri" panose="020F0502020204030204"/>
              </a:rPr>
              <a:t>Refund</a:t>
            </a:r>
            <a:r>
              <a:rPr lang="en-US" sz="1400">
                <a:latin typeface="Times New Roman"/>
                <a:ea typeface="Calibri"/>
                <a:cs typeface="Calibri" panose="020F0502020204030204"/>
              </a:rPr>
              <a:t> amount given o </a:t>
            </a:r>
            <a:r>
              <a:rPr lang="en-US" sz="1400" b="1">
                <a:latin typeface="Times New Roman"/>
                <a:ea typeface="Calibri"/>
                <a:cs typeface="Calibri" panose="020F0502020204030204"/>
              </a:rPr>
              <a:t>packaging</a:t>
            </a:r>
            <a:r>
              <a:rPr lang="en-US" sz="1400">
                <a:latin typeface="Times New Roman"/>
                <a:ea typeface="Calibri"/>
                <a:cs typeface="Calibri" panose="020F0502020204030204"/>
              </a:rPr>
              <a:t> by owner is significant hence need to be addressed by </a:t>
            </a:r>
            <a:r>
              <a:rPr lang="en-US" sz="1400" b="1">
                <a:latin typeface="Times New Roman"/>
                <a:ea typeface="Calibri"/>
                <a:cs typeface="Calibri" panose="020F0502020204030204"/>
              </a:rPr>
              <a:t>assigning staff</a:t>
            </a:r>
            <a:r>
              <a:rPr lang="en-US" sz="1400">
                <a:latin typeface="Times New Roman"/>
                <a:ea typeface="Calibri"/>
                <a:cs typeface="Calibri" panose="020F0502020204030204"/>
              </a:rPr>
              <a:t> for same specially.Refund for wrong item dilivered taken by zomato hence need no attention.</a:t>
            </a:r>
            <a:endParaRPr lang="en-US" sz="1400" dirty="0">
              <a:latin typeface="Times New Roman"/>
              <a:ea typeface="Calibri"/>
              <a:cs typeface="Calibri" panose="020F0502020204030204"/>
            </a:endParaRPr>
          </a:p>
        </p:txBody>
      </p:sp>
      <p:pic>
        <p:nvPicPr>
          <p:cNvPr id="14" name="Picture 13" descr="A hand holding a piece of puzzle&#10;&#10;Description automatically generated">
            <a:extLst>
              <a:ext uri="{FF2B5EF4-FFF2-40B4-BE49-F238E27FC236}">
                <a16:creationId xmlns:a16="http://schemas.microsoft.com/office/drawing/2014/main" id="{CB9DB63B-D260-326E-DF30-0C6F8940B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837" y="486904"/>
            <a:ext cx="1338021" cy="1221784"/>
          </a:xfrm>
          <a:prstGeom prst="rect">
            <a:avLst/>
          </a:prstGeom>
        </p:spPr>
      </p:pic>
      <p:pic>
        <p:nvPicPr>
          <p:cNvPr id="3" name="Picture 2" descr="A clock and arrow going up&#10;&#10;Description automatically generated">
            <a:extLst>
              <a:ext uri="{FF2B5EF4-FFF2-40B4-BE49-F238E27FC236}">
                <a16:creationId xmlns:a16="http://schemas.microsoft.com/office/drawing/2014/main" id="{721BE51A-DA7C-0B72-035A-BC0D36CE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580" y="1495003"/>
            <a:ext cx="1296444" cy="1286006"/>
          </a:xfrm>
          <a:prstGeom prst="rect">
            <a:avLst/>
          </a:prstGeom>
        </p:spPr>
      </p:pic>
      <p:pic>
        <p:nvPicPr>
          <p:cNvPr id="7" name="Picture 6" descr="A computer with a discount sign&#10;&#10;Description automatically generated">
            <a:extLst>
              <a:ext uri="{FF2B5EF4-FFF2-40B4-BE49-F238E27FC236}">
                <a16:creationId xmlns:a16="http://schemas.microsoft.com/office/drawing/2014/main" id="{C30769F3-63DB-6C92-2351-5963B0B7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3868" y="-3521"/>
            <a:ext cx="878910" cy="878910"/>
          </a:xfrm>
          <a:prstGeom prst="rect">
            <a:avLst/>
          </a:prstGeom>
        </p:spPr>
      </p:pic>
      <p:pic>
        <p:nvPicPr>
          <p:cNvPr id="9" name="Picture 8" descr="A yellow and green chat bubbles with a smiley face and a hand&#10;&#10;Description automatically generated">
            <a:extLst>
              <a:ext uri="{FF2B5EF4-FFF2-40B4-BE49-F238E27FC236}">
                <a16:creationId xmlns:a16="http://schemas.microsoft.com/office/drawing/2014/main" id="{EB45C81A-3F81-6AF0-82A8-5D684F770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4748" y="4257982"/>
            <a:ext cx="1518835" cy="14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70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F6BAA13-72D4-9BF1-2240-74E0C4D0842D}"/>
              </a:ext>
            </a:extLst>
          </p:cNvPr>
          <p:cNvSpPr/>
          <p:nvPr/>
        </p:nvSpPr>
        <p:spPr>
          <a:xfrm>
            <a:off x="3396535" y="4971842"/>
            <a:ext cx="2664880" cy="1242690"/>
          </a:xfrm>
          <a:prstGeom prst="flowChartMultidocument">
            <a:avLst/>
          </a:prstGeom>
          <a:solidFill>
            <a:schemeClr val="accent5">
              <a:lumMod val="75000"/>
            </a:schemeClr>
          </a:solidFill>
          <a:ln>
            <a:solidFill>
              <a:srgbClr val="F1ECFE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r" defTabSz="777240">
              <a:spcAft>
                <a:spcPts val="600"/>
              </a:spcAft>
            </a:pPr>
            <a:r>
              <a:rPr lang="en-US" sz="1500" kern="1200">
                <a:solidFill>
                  <a:schemeClr val="bg1"/>
                </a:solidFill>
                <a:latin typeface="Trebuchet MS"/>
                <a:ea typeface="+mn-ea"/>
                <a:cs typeface="+mn-cs"/>
              </a:rPr>
              <a:t>Recommendation and Expected Outcome</a:t>
            </a:r>
            <a:endParaRPr lang="en-US" sz="1500">
              <a:solidFill>
                <a:schemeClr val="bg1"/>
              </a:solidFill>
              <a:cs typeface="Calibri"/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304D8BC9-3A75-69D2-3106-F5372F1E3D08}"/>
              </a:ext>
            </a:extLst>
          </p:cNvPr>
          <p:cNvSpPr/>
          <p:nvPr/>
        </p:nvSpPr>
        <p:spPr>
          <a:xfrm>
            <a:off x="2861408" y="4260436"/>
            <a:ext cx="855472" cy="1403193"/>
          </a:xfrm>
          <a:prstGeom prst="curved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38FF3E-AAA7-7E82-0EB7-B2766249E21A}"/>
              </a:ext>
            </a:extLst>
          </p:cNvPr>
          <p:cNvSpPr/>
          <p:nvPr/>
        </p:nvSpPr>
        <p:spPr>
          <a:xfrm>
            <a:off x="3396535" y="3507312"/>
            <a:ext cx="2664880" cy="1242690"/>
          </a:xfrm>
          <a:prstGeom prst="flowChartMultidocument">
            <a:avLst/>
          </a:prstGeom>
          <a:solidFill>
            <a:srgbClr val="00B0F0"/>
          </a:solidFill>
          <a:ln>
            <a:solidFill>
              <a:srgbClr val="F1ECFE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Trebuchet MS"/>
              </a:rPr>
              <a:t>Visualization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DA280E7-E2FA-89E0-27FE-2937FD0FCA44}"/>
              </a:ext>
            </a:extLst>
          </p:cNvPr>
          <p:cNvSpPr/>
          <p:nvPr/>
        </p:nvSpPr>
        <p:spPr>
          <a:xfrm>
            <a:off x="9359256" y="1265627"/>
            <a:ext cx="2664880" cy="3903849"/>
          </a:xfrm>
          <a:prstGeom prst="flowChartMultidocument">
            <a:avLst/>
          </a:prstGeom>
          <a:ln>
            <a:solidFill>
              <a:srgbClr val="F1ECFE"/>
            </a:solidFill>
          </a:ln>
          <a:effectLst>
            <a:outerShdw blurRad="63500" dir="21540000">
              <a:srgbClr val="000000">
                <a:alpha val="40000"/>
              </a:srgbClr>
            </a:outerShdw>
            <a:reflection stA="37000" endPos="27000" dir="5400000" sy="-100000" algn="bl" rotWithShape="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4050" kern="1200">
                <a:solidFill>
                  <a:schemeClr val="bg1"/>
                </a:solidFill>
                <a:latin typeface="Century Schoolbook"/>
                <a:ea typeface="+mn-ea"/>
                <a:cs typeface="+mn-cs"/>
              </a:rPr>
              <a:t>Table of content</a:t>
            </a:r>
            <a:endParaRPr lang="en-US" sz="4050">
              <a:solidFill>
                <a:schemeClr val="bg1"/>
              </a:solidFill>
              <a:latin typeface="Century Schoolbook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D2CB61-D4AA-371B-C987-BEA0548B8FDA}"/>
              </a:ext>
            </a:extLst>
          </p:cNvPr>
          <p:cNvSpPr/>
          <p:nvPr/>
        </p:nvSpPr>
        <p:spPr>
          <a:xfrm>
            <a:off x="6070842" y="286445"/>
            <a:ext cx="2800598" cy="1275834"/>
          </a:xfrm>
          <a:prstGeom prst="flowChartDisplay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Organization background and the problem that they are facing.</a:t>
            </a:r>
            <a:endParaRPr lang="en-US" dirty="0"/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EED685E6-98A0-BDAA-246C-7878925F8F51}"/>
              </a:ext>
            </a:extLst>
          </p:cNvPr>
          <p:cNvSpPr/>
          <p:nvPr/>
        </p:nvSpPr>
        <p:spPr>
          <a:xfrm>
            <a:off x="316915" y="2074419"/>
            <a:ext cx="3076042" cy="1445862"/>
          </a:xfrm>
          <a:prstGeom prst="homePlat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Details about data collected and method used in analysis.</a:t>
            </a:r>
            <a:endParaRPr lang="en-US" dirty="0"/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07F652E0-CE02-D2CC-23C2-77B4FA52A583}"/>
              </a:ext>
            </a:extLst>
          </p:cNvPr>
          <p:cNvSpPr/>
          <p:nvPr/>
        </p:nvSpPr>
        <p:spPr>
          <a:xfrm>
            <a:off x="6049964" y="3689348"/>
            <a:ext cx="2800598" cy="1275834"/>
          </a:xfrm>
          <a:prstGeom prst="flowChartDisplay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Trends and insights coming out through </a:t>
            </a:r>
            <a:r>
              <a:rPr lang="en-US">
                <a:ea typeface="Calibri"/>
                <a:cs typeface="Calibri"/>
              </a:rPr>
              <a:t>visualizing</a:t>
            </a:r>
            <a:r>
              <a:rPr lang="en-US" dirty="0">
                <a:ea typeface="Calibri"/>
                <a:cs typeface="Calibri"/>
              </a:rPr>
              <a:t> data</a:t>
            </a:r>
            <a:endParaRPr lang="en-US" dirty="0"/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FACACC9B-726A-D884-99AA-7E675FCB9D8A}"/>
              </a:ext>
            </a:extLst>
          </p:cNvPr>
          <p:cNvSpPr/>
          <p:nvPr/>
        </p:nvSpPr>
        <p:spPr>
          <a:xfrm>
            <a:off x="5782584" y="2770674"/>
            <a:ext cx="905824" cy="124133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D39C60B-92B5-D68D-05EB-C7AE52CDF38D}"/>
              </a:ext>
            </a:extLst>
          </p:cNvPr>
          <p:cNvSpPr>
            <a:spLocks/>
          </p:cNvSpPr>
          <p:nvPr/>
        </p:nvSpPr>
        <p:spPr>
          <a:xfrm>
            <a:off x="212530" y="5049349"/>
            <a:ext cx="3076042" cy="1445862"/>
          </a:xfrm>
          <a:prstGeom prst="homePlate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ea typeface="Calibri"/>
                <a:cs typeface="Calibri"/>
              </a:rPr>
              <a:t>Recommendation with practical implementation.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A163BA-8C83-E2DD-CCCD-821415971A05}"/>
              </a:ext>
            </a:extLst>
          </p:cNvPr>
          <p:cNvSpPr/>
          <p:nvPr/>
        </p:nvSpPr>
        <p:spPr>
          <a:xfrm>
            <a:off x="3387607" y="2114223"/>
            <a:ext cx="2664880" cy="1242690"/>
          </a:xfrm>
          <a:prstGeom prst="flowChartMultidocument">
            <a:avLst/>
          </a:prstGeom>
          <a:solidFill>
            <a:srgbClr val="FF0000"/>
          </a:solidFill>
          <a:ln>
            <a:solidFill>
              <a:srgbClr val="F1ECFE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00" kern="1200">
                <a:solidFill>
                  <a:schemeClr val="bg1"/>
                </a:solidFill>
                <a:latin typeface="Trebuchet MS"/>
                <a:ea typeface="+mn-ea"/>
                <a:cs typeface="+mn-cs"/>
              </a:rPr>
              <a:t>Data collection and analysis</a:t>
            </a:r>
            <a:endParaRPr lang="en-US" sz="1500">
              <a:solidFill>
                <a:schemeClr val="bg1"/>
              </a:solidFill>
              <a:latin typeface="Trebuchet MS"/>
            </a:endParaRPr>
          </a:p>
        </p:txBody>
      </p:sp>
      <p:sp>
        <p:nvSpPr>
          <p:cNvPr id="10" name="Arrow: Curved Right 9">
            <a:extLst>
              <a:ext uri="{FF2B5EF4-FFF2-40B4-BE49-F238E27FC236}">
                <a16:creationId xmlns:a16="http://schemas.microsoft.com/office/drawing/2014/main" id="{08826CBE-FAFD-4FA9-3D63-A33FDE2B45A6}"/>
              </a:ext>
            </a:extLst>
          </p:cNvPr>
          <p:cNvSpPr/>
          <p:nvPr/>
        </p:nvSpPr>
        <p:spPr>
          <a:xfrm>
            <a:off x="2861408" y="1393886"/>
            <a:ext cx="846542" cy="1233522"/>
          </a:xfrm>
          <a:prstGeom prst="curved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E9CA0AA-0B8F-DFFA-2E7F-E3B8FEEC0C5A}"/>
              </a:ext>
            </a:extLst>
          </p:cNvPr>
          <p:cNvSpPr/>
          <p:nvPr/>
        </p:nvSpPr>
        <p:spPr>
          <a:xfrm>
            <a:off x="3426950" y="643467"/>
            <a:ext cx="2664880" cy="1242690"/>
          </a:xfrm>
          <a:prstGeom prst="flowChartMultidocument">
            <a:avLst/>
          </a:prstGeom>
          <a:solidFill>
            <a:srgbClr val="00B050"/>
          </a:solidFill>
          <a:ln>
            <a:solidFill>
              <a:srgbClr val="F1ECFE"/>
            </a:solidFill>
          </a:ln>
          <a:effec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777240"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Trebuchet MS"/>
              </a:rPr>
              <a:t>Organization</a:t>
            </a:r>
            <a:r>
              <a:rPr lang="en-US" sz="1500" kern="1200" dirty="0">
                <a:solidFill>
                  <a:schemeClr val="bg1"/>
                </a:solidFill>
                <a:latin typeface="Trebuchet MS"/>
                <a:ea typeface="+mn-ea"/>
                <a:cs typeface="+mn-cs"/>
              </a:rPr>
              <a:t> Background</a:t>
            </a:r>
            <a:endParaRPr lang="en-US" sz="1500" dirty="0">
              <a:solidFill>
                <a:schemeClr val="bg1"/>
              </a:solidFill>
              <a:latin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213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0C08-19BF-75DF-2C3E-BD938E47B0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75" y="-3175"/>
            <a:ext cx="12188825" cy="1030288"/>
          </a:xfr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Calibri Light"/>
              </a:rPr>
              <a:t>Organization Background and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48CF9-DF18-5A24-8113-4D13A3C5B8B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49657"/>
            <a:ext cx="8268672" cy="57155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latin typeface="Times New Roman"/>
                <a:cs typeface="Calibri"/>
              </a:rPr>
              <a:t>Background</a:t>
            </a:r>
          </a:p>
          <a:p>
            <a:r>
              <a:rPr lang="en-US" dirty="0">
                <a:latin typeface="Times New Roman"/>
                <a:cs typeface="Calibri"/>
              </a:rPr>
              <a:t>The Restaurant "</a:t>
            </a:r>
            <a:r>
              <a:rPr lang="en-US" err="1">
                <a:latin typeface="Times New Roman"/>
                <a:cs typeface="Calibri"/>
              </a:rPr>
              <a:t>Bhaj</a:t>
            </a:r>
            <a:r>
              <a:rPr lang="en-US" dirty="0">
                <a:latin typeface="Times New Roman"/>
                <a:cs typeface="Calibri"/>
              </a:rPr>
              <a:t> </a:t>
            </a:r>
            <a:r>
              <a:rPr lang="en-US" err="1">
                <a:latin typeface="Times New Roman"/>
                <a:cs typeface="Calibri"/>
              </a:rPr>
              <a:t>Govindam</a:t>
            </a:r>
            <a:r>
              <a:rPr lang="en-US" dirty="0">
                <a:latin typeface="Times New Roman"/>
                <a:cs typeface="Calibri"/>
              </a:rPr>
              <a:t>" located in </a:t>
            </a:r>
            <a:r>
              <a:rPr lang="en-US">
                <a:latin typeface="Times New Roman"/>
                <a:cs typeface="Calibri"/>
              </a:rPr>
              <a:t>Pune, having</a:t>
            </a:r>
            <a:r>
              <a:rPr lang="en-US" dirty="0">
                <a:latin typeface="Times New Roman"/>
                <a:cs typeface="Calibri"/>
              </a:rPr>
              <a:t> multiple outlet, running since 2020 successfully ,with an average sitting of 50 tables.</a:t>
            </a:r>
          </a:p>
          <a:p>
            <a:r>
              <a:rPr lang="en-US" dirty="0">
                <a:latin typeface="Times New Roman"/>
                <a:cs typeface="Calibri"/>
              </a:rPr>
              <a:t>It is an B2C establishment known for offering delicious vegetarian food that provides a homely experience.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 dirty="0">
              <a:latin typeface="Calibri" panose="020F0502020204030204"/>
              <a:ea typeface="Calibri" panose="020F0502020204030204"/>
              <a:cs typeface="Calibri"/>
            </a:endParaRPr>
          </a:p>
          <a:p>
            <a:r>
              <a:rPr lang="en-US" b="1" dirty="0">
                <a:latin typeface="Times New Roman"/>
                <a:cs typeface="Calibri"/>
              </a:rPr>
              <a:t>Problem facing in its online business</a:t>
            </a:r>
            <a:r>
              <a:rPr lang="en-US" dirty="0">
                <a:latin typeface="Times New Roman"/>
                <a:cs typeface="Calibri"/>
              </a:rPr>
              <a:t> :-</a:t>
            </a:r>
            <a:endParaRPr lang="en-US">
              <a:latin typeface="Calibri" panose="020F0502020204030204"/>
              <a:ea typeface="Calibri" panose="020F0502020204030204"/>
              <a:cs typeface="Calibri"/>
            </a:endParaRPr>
          </a:p>
          <a:p>
            <a:r>
              <a:rPr lang="en-US" dirty="0">
                <a:latin typeface="Times New Roman"/>
                <a:cs typeface="Calibri"/>
              </a:rPr>
              <a:t>Not able to generate enough profit from online business.</a:t>
            </a:r>
            <a:endParaRPr lang="en-US" dirty="0">
              <a:latin typeface="Times New Roman"/>
              <a:ea typeface="Calibri" panose="020F0502020204030204"/>
              <a:cs typeface="Calibri"/>
            </a:endParaRPr>
          </a:p>
          <a:p>
            <a:r>
              <a:rPr lang="en-US" dirty="0">
                <a:latin typeface="Times New Roman"/>
                <a:ea typeface="Calibri" panose="020F0502020204030204"/>
                <a:cs typeface="Calibri"/>
              </a:rPr>
              <a:t>Number of orders is less.</a:t>
            </a:r>
          </a:p>
          <a:p>
            <a:r>
              <a:rPr lang="en-US" dirty="0">
                <a:latin typeface="Times New Roman"/>
                <a:ea typeface="Calibri" panose="020F0502020204030204"/>
                <a:cs typeface="Calibri"/>
              </a:rPr>
              <a:t>Offers and discount is random not backed by any analysis.</a:t>
            </a:r>
          </a:p>
          <a:p>
            <a:r>
              <a:rPr lang="en-US" dirty="0">
                <a:latin typeface="Times New Roman"/>
                <a:ea typeface="Calibri" panose="020F0502020204030204"/>
                <a:cs typeface="Calibri"/>
              </a:rPr>
              <a:t>Lack of customer knowledge.</a:t>
            </a:r>
          </a:p>
        </p:txBody>
      </p:sp>
      <p:pic>
        <p:nvPicPr>
          <p:cNvPr id="7" name="Graphic 6" descr="Fork and knife">
            <a:extLst>
              <a:ext uri="{FF2B5EF4-FFF2-40B4-BE49-F238E27FC236}">
                <a16:creationId xmlns:a16="http://schemas.microsoft.com/office/drawing/2014/main" id="{990E41E5-572C-267F-9B9B-B2874E321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6009" y="2045227"/>
            <a:ext cx="1316354" cy="135322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6" name="Picture 5" descr="A group of people sitting at tables in a room with balloons and a staircase&#10;&#10;Description automatically generated">
            <a:extLst>
              <a:ext uri="{FF2B5EF4-FFF2-40B4-BE49-F238E27FC236}">
                <a16:creationId xmlns:a16="http://schemas.microsoft.com/office/drawing/2014/main" id="{E380ECBA-236C-8792-3956-849BFD577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184" y="1150373"/>
            <a:ext cx="2218986" cy="2725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building with lights and plants&#10;&#10;Description automatically generated">
            <a:extLst>
              <a:ext uri="{FF2B5EF4-FFF2-40B4-BE49-F238E27FC236}">
                <a16:creationId xmlns:a16="http://schemas.microsoft.com/office/drawing/2014/main" id="{79864A64-40B0-1F72-1A60-31F2400F9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5952" y="3866535"/>
            <a:ext cx="2316870" cy="24924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5712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D6C3-5BE6-83EB-D72D-CC550DE0C2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290" y="102"/>
            <a:ext cx="5257800" cy="1325563"/>
          </a:xfrm>
        </p:spPr>
        <p:txBody>
          <a:bodyPr>
            <a:normAutofit/>
          </a:bodyPr>
          <a:lstStyle/>
          <a:p>
            <a:r>
              <a:rPr lang="en-US">
                <a:latin typeface="Times New Roman"/>
                <a:cs typeface="Calibri Light"/>
              </a:rPr>
              <a:t>Data Analysis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99D51-D636-3405-5175-6C3D693B013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84375"/>
            <a:ext cx="5257800" cy="41925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 dirty="0">
              <a:latin typeface="Times New Roman"/>
              <a:cs typeface="Calibri"/>
            </a:endParaRPr>
          </a:p>
          <a:p>
            <a:endParaRPr lang="en-US" sz="2400"/>
          </a:p>
          <a:p>
            <a:endParaRPr lang="en-US" sz="2400">
              <a:cs typeface="Calibri"/>
            </a:endParaRPr>
          </a:p>
        </p:txBody>
      </p: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57C3B22E-373C-54DD-B96D-1B8A6CC17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566093"/>
              </p:ext>
            </p:extLst>
          </p:nvPr>
        </p:nvGraphicFramePr>
        <p:xfrm>
          <a:off x="10343" y="522"/>
          <a:ext cx="12180724" cy="6854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39" name="Graphic 738" descr="Research with solid fill">
            <a:extLst>
              <a:ext uri="{FF2B5EF4-FFF2-40B4-BE49-F238E27FC236}">
                <a16:creationId xmlns:a16="http://schemas.microsoft.com/office/drawing/2014/main" id="{1B3FA42C-CC97-2685-842D-EF8354C10D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8467" y="5966882"/>
            <a:ext cx="321733" cy="215900"/>
          </a:xfrm>
          <a:prstGeom prst="rect">
            <a:avLst/>
          </a:prstGeom>
        </p:spPr>
      </p:pic>
      <p:pic>
        <p:nvPicPr>
          <p:cNvPr id="759" name="Picture 758">
            <a:extLst>
              <a:ext uri="{FF2B5EF4-FFF2-40B4-BE49-F238E27FC236}">
                <a16:creationId xmlns:a16="http://schemas.microsoft.com/office/drawing/2014/main" id="{4C336DB4-BC71-310E-8962-F0AA02D90F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5144" y="4360053"/>
            <a:ext cx="421218" cy="325968"/>
          </a:xfrm>
          <a:prstGeom prst="rect">
            <a:avLst/>
          </a:prstGeom>
        </p:spPr>
      </p:pic>
      <p:pic>
        <p:nvPicPr>
          <p:cNvPr id="761" name="Picture 760" descr="A black and white logo of two people&#10;&#10;Description automatically generated">
            <a:extLst>
              <a:ext uri="{FF2B5EF4-FFF2-40B4-BE49-F238E27FC236}">
                <a16:creationId xmlns:a16="http://schemas.microsoft.com/office/drawing/2014/main" id="{BB43BA53-0D56-A970-DA15-02DF53C759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8785" y="1699477"/>
            <a:ext cx="523875" cy="5767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308" name="Graphic 7307" descr="Research with solid fill">
            <a:extLst>
              <a:ext uri="{FF2B5EF4-FFF2-40B4-BE49-F238E27FC236}">
                <a16:creationId xmlns:a16="http://schemas.microsoft.com/office/drawing/2014/main" id="{7CF09303-F7DF-BB05-3343-2A35B45E96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8679" y="4362171"/>
            <a:ext cx="395818" cy="34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3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A24101-D414-F1CE-4C34-C45AA2D81AC5}"/>
              </a:ext>
            </a:extLst>
          </p:cNvPr>
          <p:cNvSpPr txBox="1"/>
          <p:nvPr/>
        </p:nvSpPr>
        <p:spPr>
          <a:xfrm>
            <a:off x="8532740" y="220410"/>
            <a:ext cx="3516199" cy="480131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  <a:ea typeface="Calibri"/>
                <a:cs typeface="Calibri"/>
              </a:rPr>
              <a:t>Discounts/offers</a:t>
            </a:r>
            <a:r>
              <a:rPr lang="en-US" u="sng" dirty="0">
                <a:solidFill>
                  <a:srgbClr val="FF0000"/>
                </a:solidFill>
                <a:ea typeface="Calibri"/>
                <a:cs typeface="Calibri"/>
              </a:rPr>
              <a:t>:</a:t>
            </a:r>
            <a:r>
              <a:rPr lang="en-US" dirty="0">
                <a:ea typeface="Calibri"/>
                <a:cs typeface="Calibri"/>
              </a:rPr>
              <a:t>-As the </a:t>
            </a:r>
            <a:r>
              <a:rPr lang="en-US" b="1" dirty="0">
                <a:ea typeface="Calibri"/>
                <a:cs typeface="Calibri"/>
              </a:rPr>
              <a:t>discount</a:t>
            </a:r>
            <a:r>
              <a:rPr lang="en-US" dirty="0">
                <a:ea typeface="Calibri"/>
                <a:cs typeface="Calibri"/>
              </a:rPr>
              <a:t> price </a:t>
            </a:r>
            <a:r>
              <a:rPr lang="en-US" b="1" dirty="0">
                <a:ea typeface="Calibri"/>
                <a:cs typeface="Calibri"/>
              </a:rPr>
              <a:t>increases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b="1" dirty="0">
                <a:ea typeface="Calibri"/>
                <a:cs typeface="Calibri"/>
              </a:rPr>
              <a:t>sales volume</a:t>
            </a:r>
            <a:r>
              <a:rPr lang="en-US" dirty="0">
                <a:ea typeface="Calibri"/>
                <a:cs typeface="Calibri"/>
              </a:rPr>
              <a:t> also </a:t>
            </a:r>
            <a:r>
              <a:rPr lang="en-US" b="1" dirty="0">
                <a:ea typeface="Calibri"/>
                <a:cs typeface="Calibri"/>
              </a:rPr>
              <a:t>increases</a:t>
            </a:r>
            <a:r>
              <a:rPr lang="en-US" dirty="0">
                <a:ea typeface="Calibri"/>
                <a:cs typeface="Calibri"/>
              </a:rPr>
              <a:t>. It indicates discount plays a crucial role in increasing sales volume sum.</a:t>
            </a:r>
          </a:p>
          <a:p>
            <a:r>
              <a:rPr lang="en-US" b="1" dirty="0">
                <a:ea typeface="Calibri"/>
                <a:cs typeface="Calibri"/>
              </a:rPr>
              <a:t>Discount</a:t>
            </a:r>
            <a:r>
              <a:rPr lang="en-US" dirty="0">
                <a:ea typeface="Calibri"/>
                <a:cs typeface="Calibri"/>
              </a:rPr>
              <a:t> given in </a:t>
            </a:r>
            <a:r>
              <a:rPr lang="en-US" b="1" dirty="0">
                <a:ea typeface="Calibri"/>
                <a:cs typeface="Calibri"/>
              </a:rPr>
              <a:t>Wednesday</a:t>
            </a:r>
            <a:r>
              <a:rPr lang="en-US" dirty="0">
                <a:ea typeface="Calibri"/>
                <a:cs typeface="Calibri"/>
              </a:rPr>
              <a:t> is  </a:t>
            </a:r>
            <a:r>
              <a:rPr lang="en-US" b="1" dirty="0">
                <a:ea typeface="Calibri"/>
                <a:cs typeface="Calibri"/>
              </a:rPr>
              <a:t>less</a:t>
            </a:r>
            <a:r>
              <a:rPr lang="en-US" dirty="0">
                <a:ea typeface="Calibri"/>
                <a:cs typeface="Calibri"/>
              </a:rPr>
              <a:t>. </a:t>
            </a:r>
            <a:r>
              <a:rPr lang="en-US" b="1" dirty="0">
                <a:ea typeface="+mn-lt"/>
                <a:cs typeface="+mn-lt"/>
              </a:rPr>
              <a:t>Increase Wednesday sales</a:t>
            </a:r>
            <a:r>
              <a:rPr lang="en-US" dirty="0">
                <a:ea typeface="+mn-lt"/>
                <a:cs typeface="+mn-lt"/>
              </a:rPr>
              <a:t> by offering a </a:t>
            </a:r>
            <a:r>
              <a:rPr lang="en-US" b="1" dirty="0">
                <a:ea typeface="+mn-lt"/>
                <a:cs typeface="+mn-lt"/>
              </a:rPr>
              <a:t>higher discount</a:t>
            </a:r>
            <a:r>
              <a:rPr lang="en-US" dirty="0">
                <a:ea typeface="+mn-lt"/>
                <a:cs typeface="+mn-lt"/>
              </a:rPr>
              <a:t> to boost orders and overall revenue.</a:t>
            </a:r>
          </a:p>
          <a:p>
            <a:br>
              <a:rPr lang="en-US" dirty="0">
                <a:ea typeface="Calibri"/>
                <a:cs typeface="Calibri"/>
              </a:rPr>
            </a:br>
            <a:r>
              <a:rPr lang="en-US" b="1" u="sng" dirty="0">
                <a:solidFill>
                  <a:srgbClr val="E34DE8"/>
                </a:solidFill>
                <a:ea typeface="Calibri"/>
                <a:cs typeface="Calibri"/>
              </a:rPr>
              <a:t>Ratings:</a:t>
            </a:r>
            <a:r>
              <a:rPr lang="en-US" b="1" dirty="0">
                <a:ea typeface="Calibri"/>
                <a:cs typeface="Calibri"/>
              </a:rPr>
              <a:t>-Loyal customer</a:t>
            </a:r>
            <a:r>
              <a:rPr lang="en-US" dirty="0">
                <a:ea typeface="Calibri"/>
                <a:cs typeface="Calibri"/>
              </a:rPr>
              <a:t> including champion and potential loyal are highest contributor of restaurant </a:t>
            </a:r>
            <a:r>
              <a:rPr lang="en-US" b="1" dirty="0">
                <a:ea typeface="Calibri"/>
                <a:cs typeface="Calibri"/>
              </a:rPr>
              <a:t>visibility</a:t>
            </a:r>
            <a:r>
              <a:rPr lang="en-US" dirty="0">
                <a:ea typeface="Calibri"/>
                <a:cs typeface="Calibri"/>
              </a:rPr>
              <a:t>, as they </a:t>
            </a:r>
            <a:r>
              <a:rPr lang="en-US" b="1" dirty="0">
                <a:ea typeface="Calibri"/>
                <a:cs typeface="Calibri"/>
              </a:rPr>
              <a:t>give higher ratings</a:t>
            </a:r>
            <a:r>
              <a:rPr lang="en-US" dirty="0">
                <a:ea typeface="Calibri"/>
                <a:cs typeface="Calibri"/>
              </a:rPr>
              <a:t> which ultimately attracts more orders. 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C53AD6-C0D7-BF29-C775-06E04871D359}"/>
              </a:ext>
            </a:extLst>
          </p:cNvPr>
          <p:cNvSpPr txBox="1"/>
          <p:nvPr/>
        </p:nvSpPr>
        <p:spPr>
          <a:xfrm>
            <a:off x="5199" y="5108199"/>
            <a:ext cx="8533478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Customer segmentation:</a:t>
            </a:r>
            <a:r>
              <a:rPr lang="en-US" dirty="0">
                <a:solidFill>
                  <a:schemeClr val="accent6">
                    <a:lumMod val="76000"/>
                  </a:schemeClr>
                </a:solidFill>
                <a:ea typeface="Calibri"/>
                <a:cs typeface="Calibri"/>
              </a:rPr>
              <a:t>-</a:t>
            </a:r>
            <a:r>
              <a:rPr lang="en-US" dirty="0">
                <a:ea typeface="Calibri"/>
                <a:cs typeface="Calibri"/>
              </a:rPr>
              <a:t> Indicate that number of potential loyal customer is highest these customer have average RFM score. Number  of loyal and champions are less.</a:t>
            </a:r>
            <a:endParaRPr lang="en-US" dirty="0">
              <a:solidFill>
                <a:srgbClr val="000000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000000"/>
                </a:solidFill>
                <a:ea typeface="Calibri"/>
                <a:cs typeface="Calibri"/>
              </a:rPr>
              <a:t> </a:t>
            </a:r>
            <a:r>
              <a:rPr lang="en-US" u="sng" dirty="0">
                <a:solidFill>
                  <a:srgbClr val="FFC000"/>
                </a:solidFill>
                <a:ea typeface="Calibri"/>
                <a:cs typeface="Calibri"/>
              </a:rPr>
              <a:t>Sales Distribution among customers: 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There is fluctuation in sales for every segment but loyal customers are consistent 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r>
              <a:rPr lang="en-US" b="1" dirty="0">
                <a:solidFill>
                  <a:schemeClr val="tx1"/>
                </a:solidFill>
                <a:ea typeface="Calibri"/>
                <a:cs typeface="Calibri"/>
              </a:rPr>
              <a:t>Conclusion  </a:t>
            </a:r>
            <a:r>
              <a:rPr lang="en-US" dirty="0">
                <a:solidFill>
                  <a:schemeClr val="tx1"/>
                </a:solidFill>
                <a:ea typeface="Calibri"/>
                <a:cs typeface="Calibri"/>
              </a:rPr>
              <a:t>Although</a:t>
            </a:r>
            <a:r>
              <a:rPr lang="en-US" dirty="0">
                <a:ea typeface="+mn-lt"/>
                <a:cs typeface="+mn-lt"/>
              </a:rPr>
              <a:t> there are fewer loyal customers, they contribute the most on average to sales, while potential loyal customers are the highest overall contributors.</a:t>
            </a:r>
            <a:endParaRPr lang="en-US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graph with blue lines and white text&#10;&#10;Description automatically generated">
            <a:extLst>
              <a:ext uri="{FF2B5EF4-FFF2-40B4-BE49-F238E27FC236}">
                <a16:creationId xmlns:a16="http://schemas.microsoft.com/office/drawing/2014/main" id="{0CEDACDF-8E79-FE1C-9B0B-9E3E9BBF5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504" y="4730729"/>
            <a:ext cx="3924170" cy="2125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676388-4D1C-A6D7-833A-40D75A04B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87"/>
            <a:ext cx="8536984" cy="478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7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B422CD-2F92-7776-92D4-630FDC35E3AB}"/>
              </a:ext>
            </a:extLst>
          </p:cNvPr>
          <p:cNvSpPr txBox="1"/>
          <p:nvPr/>
        </p:nvSpPr>
        <p:spPr>
          <a:xfrm>
            <a:off x="66771" y="4858919"/>
            <a:ext cx="12065844" cy="92333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E34DE8"/>
                </a:solidFill>
                <a:ea typeface="Calibri"/>
                <a:cs typeface="Calibri"/>
              </a:rPr>
              <a:t>Item deep dive:-</a:t>
            </a:r>
            <a:r>
              <a:rPr lang="en-US" dirty="0">
                <a:ea typeface="Calibri"/>
                <a:cs typeface="Calibri"/>
              </a:rPr>
              <a:t>This graph indicate that number of need attention customer is highest and champions is lowest. But champions are contributing most. To </a:t>
            </a:r>
            <a:r>
              <a:rPr lang="en-US" b="1" dirty="0">
                <a:ea typeface="Calibri"/>
                <a:cs typeface="Calibri"/>
              </a:rPr>
              <a:t>increase  these customer</a:t>
            </a:r>
            <a:r>
              <a:rPr lang="en-US" dirty="0">
                <a:ea typeface="Calibri"/>
                <a:cs typeface="Calibri"/>
              </a:rPr>
              <a:t> we can</a:t>
            </a:r>
            <a:r>
              <a:rPr lang="en-US" b="1" dirty="0">
                <a:ea typeface="Calibri"/>
                <a:cs typeface="Calibri"/>
              </a:rPr>
              <a:t> analyze</a:t>
            </a:r>
            <a:r>
              <a:rPr lang="en-US" dirty="0">
                <a:ea typeface="Calibri"/>
                <a:cs typeface="Calibri"/>
              </a:rPr>
              <a:t> their</a:t>
            </a:r>
            <a:r>
              <a:rPr lang="en-US" b="1" dirty="0">
                <a:ea typeface="Calibri"/>
                <a:cs typeface="Calibri"/>
              </a:rPr>
              <a:t> item preference </a:t>
            </a:r>
            <a:r>
              <a:rPr lang="en-US" dirty="0">
                <a:ea typeface="Calibri"/>
                <a:cs typeface="Calibri"/>
              </a:rPr>
              <a:t>so that we offer </a:t>
            </a:r>
            <a:r>
              <a:rPr lang="en-US" b="1" dirty="0">
                <a:ea typeface="Calibri"/>
                <a:cs typeface="Calibri"/>
              </a:rPr>
              <a:t>same to other new customers </a:t>
            </a:r>
            <a:r>
              <a:rPr lang="en-US" dirty="0">
                <a:ea typeface="Calibri"/>
                <a:cs typeface="Calibri"/>
              </a:rPr>
              <a:t>that too segregated based on different outlets help in finding </a:t>
            </a:r>
            <a:r>
              <a:rPr lang="en-US" b="1" dirty="0">
                <a:ea typeface="Calibri"/>
                <a:cs typeface="Calibri"/>
              </a:rPr>
              <a:t>best item and worst item </a:t>
            </a:r>
            <a:r>
              <a:rPr lang="en-US" dirty="0">
                <a:ea typeface="Calibri"/>
                <a:cs typeface="Calibri"/>
              </a:rPr>
              <a:t>of each restaurant.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99B2D-1EFE-7BE2-A820-CB9101D67E62}"/>
              </a:ext>
            </a:extLst>
          </p:cNvPr>
          <p:cNvSpPr txBox="1"/>
          <p:nvPr/>
        </p:nvSpPr>
        <p:spPr>
          <a:xfrm>
            <a:off x="116017" y="5934517"/>
            <a:ext cx="12072783" cy="923330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2862E"/>
                </a:solidFill>
                <a:ea typeface="Calibri"/>
                <a:cs typeface="Calibri"/>
              </a:rPr>
              <a:t>combos:-</a:t>
            </a:r>
            <a:r>
              <a:rPr lang="en-US" dirty="0">
                <a:ea typeface="Calibri"/>
                <a:cs typeface="Calibri"/>
              </a:rPr>
              <a:t> These are the combos liked by champions. </a:t>
            </a:r>
            <a:r>
              <a:rPr lang="en-US" b="1" dirty="0">
                <a:ea typeface="Calibri"/>
                <a:cs typeface="Calibri"/>
              </a:rPr>
              <a:t>Majorly. liked combos </a:t>
            </a:r>
            <a:r>
              <a:rPr lang="en-US" dirty="0">
                <a:ea typeface="Calibri"/>
                <a:cs typeface="Calibri"/>
              </a:rPr>
              <a:t>can be added in menu list.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Or can help in creating offers like buy one item and get offer on other.</a:t>
            </a:r>
            <a:br>
              <a:rPr lang="en-US" dirty="0">
                <a:ea typeface="Calibri"/>
                <a:cs typeface="Calibri"/>
              </a:rPr>
            </a:br>
            <a:r>
              <a:rPr lang="en-US" dirty="0">
                <a:ea typeface="Calibri"/>
                <a:cs typeface="Calibri"/>
              </a:rPr>
              <a:t>This help in making meaningful offers/discount and increase quality of menu which ultimately increase visibility and orders.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92B67-5662-1B23-0594-573920257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6" y="149769"/>
            <a:ext cx="12101594" cy="434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72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CC9F95-0738-3886-D887-AB4A3AE6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70" y="-1050"/>
            <a:ext cx="7705566" cy="44707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5FD853-179E-B118-2F8E-9C03519FA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" y="3425530"/>
            <a:ext cx="6747737" cy="342948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EE4089-3DF4-A75B-D84F-95D1DA3677B9}"/>
              </a:ext>
            </a:extLst>
          </p:cNvPr>
          <p:cNvSpPr/>
          <p:nvPr/>
        </p:nvSpPr>
        <p:spPr>
          <a:xfrm>
            <a:off x="422578" y="168829"/>
            <a:ext cx="3567280" cy="288603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  <a:ea typeface="Calibri"/>
                <a:cs typeface="Calibri"/>
              </a:rPr>
              <a:t>Complaints analysis findings.</a:t>
            </a:r>
            <a:endParaRPr lang="en-US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 Ex</a:t>
            </a: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 in potential loyal customers Dal fry i</a:t>
            </a: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s a famous item just need improving quality in Pind paratha.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F4ECF3-698D-14C9-4BBD-C2C281FC220A}"/>
              </a:ext>
            </a:extLst>
          </p:cNvPr>
          <p:cNvSpPr/>
          <p:nvPr/>
        </p:nvSpPr>
        <p:spPr>
          <a:xfrm>
            <a:off x="7032711" y="4615567"/>
            <a:ext cx="4910466" cy="224292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accent2"/>
                </a:solidFill>
                <a:ea typeface="Calibri"/>
                <a:cs typeface="Calibri"/>
              </a:rPr>
              <a:t>Complaints analysis findings.</a:t>
            </a:r>
            <a:endParaRPr lang="en-US" sz="24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  <a:ea typeface="Calibri"/>
                <a:cs typeface="Calibri"/>
              </a:rPr>
              <a:t>Buttermilk is having packaging complaints.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a typeface="Calibri"/>
                <a:cs typeface="Calibri"/>
              </a:rPr>
              <a:t>We can see similar analysis for all customer category. Using Power BI drill down</a:t>
            </a:r>
            <a:endParaRPr lang="en-US" sz="2400" b="1" dirty="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ea typeface="Calibri"/>
              <a:cs typeface="Calibri"/>
            </a:endParaRPr>
          </a:p>
          <a:p>
            <a:pPr marL="2286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E4249FD-E409-F7EB-6C6A-2DF0D17AD9F4}"/>
              </a:ext>
            </a:extLst>
          </p:cNvPr>
          <p:cNvCxnSpPr/>
          <p:nvPr/>
        </p:nvCxnSpPr>
        <p:spPr>
          <a:xfrm flipV="1">
            <a:off x="6452461" y="4209079"/>
            <a:ext cx="526941" cy="829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89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1C6D32E9-12DA-B496-F408-39783B8F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200" y="3124056"/>
            <a:ext cx="6776517" cy="3716096"/>
          </a:xfrm>
          <a:prstGeom prst="rect">
            <a:avLst/>
          </a:prstGeom>
        </p:spPr>
      </p:pic>
      <p:sp>
        <p:nvSpPr>
          <p:cNvPr id="3" name="Thought Bubble: Cloud 4">
            <a:extLst>
              <a:ext uri="{FF2B5EF4-FFF2-40B4-BE49-F238E27FC236}">
                <a16:creationId xmlns:a16="http://schemas.microsoft.com/office/drawing/2014/main" id="{E3160BCA-902C-D5E3-11E1-2F328700A124}"/>
              </a:ext>
            </a:extLst>
          </p:cNvPr>
          <p:cNvSpPr/>
          <p:nvPr/>
        </p:nvSpPr>
        <p:spPr>
          <a:xfrm>
            <a:off x="427703" y="4804601"/>
            <a:ext cx="4454476" cy="1208232"/>
          </a:xfrm>
          <a:prstGeom prst="roundRect">
            <a:avLst/>
          </a:prstGeom>
          <a:solidFill>
            <a:schemeClr val="bg1"/>
          </a:solidFill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r>
              <a:rPr lang="en-US" b="1" dirty="0">
                <a:cs typeface="Calibri"/>
              </a:rPr>
              <a:t>Sunday </a:t>
            </a:r>
            <a:r>
              <a:rPr lang="en-US" dirty="0">
                <a:cs typeface="Calibri"/>
              </a:rPr>
              <a:t>is the</a:t>
            </a:r>
            <a:r>
              <a:rPr lang="en-US" b="1" dirty="0">
                <a:cs typeface="Calibri"/>
              </a:rPr>
              <a:t> most</a:t>
            </a:r>
            <a:r>
              <a:rPr lang="en-US" dirty="0">
                <a:cs typeface="Calibri"/>
              </a:rPr>
              <a:t> and </a:t>
            </a:r>
            <a:r>
              <a:rPr lang="en-US" b="1" dirty="0">
                <a:cs typeface="Calibri"/>
              </a:rPr>
              <a:t>Wednesday</a:t>
            </a:r>
            <a:r>
              <a:rPr lang="en-US" dirty="0">
                <a:cs typeface="Calibri"/>
              </a:rPr>
              <a:t> is </a:t>
            </a:r>
            <a:r>
              <a:rPr lang="en-US" b="1" dirty="0">
                <a:cs typeface="Calibri"/>
              </a:rPr>
              <a:t>least</a:t>
            </a:r>
            <a:r>
              <a:rPr lang="en-US" dirty="0">
                <a:cs typeface="Calibri"/>
              </a:rPr>
              <a:t> selling day.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4911886A-BA82-7965-05B1-7F38D9C2BDAD}"/>
              </a:ext>
            </a:extLst>
          </p:cNvPr>
          <p:cNvSpPr/>
          <p:nvPr/>
        </p:nvSpPr>
        <p:spPr>
          <a:xfrm>
            <a:off x="5034639" y="1912917"/>
            <a:ext cx="778369" cy="1490467"/>
          </a:xfrm>
          <a:prstGeom prst="curvedLef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5AAC7-8B87-0776-F33A-6652BA7FD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" y="5349"/>
            <a:ext cx="6788799" cy="4126252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4ACBD81-909B-6FA8-E6B6-6FA09501260A}"/>
              </a:ext>
            </a:extLst>
          </p:cNvPr>
          <p:cNvSpPr/>
          <p:nvPr/>
        </p:nvSpPr>
        <p:spPr>
          <a:xfrm>
            <a:off x="7505003" y="806989"/>
            <a:ext cx="3986528" cy="1194344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BD3363-DC89-5D3B-637C-A0705D6E4333}"/>
              </a:ext>
            </a:extLst>
          </p:cNvPr>
          <p:cNvSpPr txBox="1"/>
          <p:nvPr/>
        </p:nvSpPr>
        <p:spPr>
          <a:xfrm>
            <a:off x="8134027" y="106938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Ordering happens mostly at </a:t>
            </a:r>
            <a:r>
              <a:rPr lang="en-US" b="1"/>
              <a:t>night.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1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hought Bubble: Cloud 5">
            <a:extLst>
              <a:ext uri="{FF2B5EF4-FFF2-40B4-BE49-F238E27FC236}">
                <a16:creationId xmlns:a16="http://schemas.microsoft.com/office/drawing/2014/main" id="{4FA4C509-17D0-D132-B865-9C7556AFC8DF}"/>
              </a:ext>
            </a:extLst>
          </p:cNvPr>
          <p:cNvSpPr/>
          <p:nvPr/>
        </p:nvSpPr>
        <p:spPr>
          <a:xfrm>
            <a:off x="8238048" y="4692891"/>
            <a:ext cx="3752704" cy="1925054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t"/>
          <a:lstStyle/>
          <a:p>
            <a:r>
              <a:rPr lang="en-US" dirty="0">
                <a:cs typeface="Calibri"/>
              </a:rPr>
              <a:t>Huge Gap between </a:t>
            </a:r>
            <a:r>
              <a:rPr lang="en-US" b="1" dirty="0">
                <a:cs typeface="Calibri"/>
              </a:rPr>
              <a:t>Noodles </a:t>
            </a:r>
            <a:r>
              <a:rPr lang="en-US" dirty="0">
                <a:cs typeface="Calibri"/>
              </a:rPr>
              <a:t>restaurant and market rate.</a:t>
            </a:r>
            <a:endParaRPr lang="en-US"/>
          </a:p>
          <a:p>
            <a:r>
              <a:rPr lang="en-US" dirty="0">
                <a:ea typeface="Calibri" panose="020F0502020204030204"/>
                <a:cs typeface="Calibri"/>
              </a:rPr>
              <a:t>Price is kind of major factor </a:t>
            </a:r>
            <a:r>
              <a:rPr lang="en-US" b="1" dirty="0">
                <a:ea typeface="Calibri" panose="020F0502020204030204"/>
                <a:cs typeface="Calibri"/>
              </a:rPr>
              <a:t>effecting visibility, </a:t>
            </a:r>
            <a:r>
              <a:rPr lang="en-US" dirty="0">
                <a:ea typeface="Calibri" panose="020F0502020204030204"/>
                <a:cs typeface="Calibri"/>
              </a:rPr>
              <a:t>But it should also according to budget. Hence need attention.</a:t>
            </a:r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8D905926-35B2-BA88-2200-084F67F4AF97}"/>
              </a:ext>
            </a:extLst>
          </p:cNvPr>
          <p:cNvSpPr/>
          <p:nvPr/>
        </p:nvSpPr>
        <p:spPr>
          <a:xfrm>
            <a:off x="7729432" y="3654290"/>
            <a:ext cx="634856" cy="1380122"/>
          </a:xfrm>
          <a:prstGeom prst="curvedRightArrow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BAD08AF-D752-FCB8-B0F9-FF03BEBFB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" y="1050"/>
            <a:ext cx="836295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4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  BDM CAPSTONE  PROJECT  </vt:lpstr>
      <vt:lpstr>PowerPoint Presentation</vt:lpstr>
      <vt:lpstr>Organization Background and Problem Statement</vt:lpstr>
      <vt:lpstr>Data Analysis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3759</cp:revision>
  <dcterms:created xsi:type="dcterms:W3CDTF">2024-08-13T10:57:44Z</dcterms:created>
  <dcterms:modified xsi:type="dcterms:W3CDTF">2024-09-04T21:19:52Z</dcterms:modified>
</cp:coreProperties>
</file>